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mp" ContentType="image/png"/>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472" r:id="rId3"/>
    <p:sldId id="473" r:id="rId4"/>
    <p:sldId id="526" r:id="rId5"/>
    <p:sldId id="585" r:id="rId6"/>
    <p:sldId id="530" r:id="rId7"/>
    <p:sldId id="463" r:id="rId8"/>
    <p:sldId id="423" r:id="rId9"/>
    <p:sldId id="444" r:id="rId10"/>
    <p:sldId id="445" r:id="rId11"/>
    <p:sldId id="446" r:id="rId12"/>
    <p:sldId id="614" r:id="rId13"/>
    <p:sldId id="612" r:id="rId14"/>
    <p:sldId id="1238" r:id="rId15"/>
    <p:sldId id="572" r:id="rId16"/>
    <p:sldId id="540" r:id="rId17"/>
    <p:sldId id="582" r:id="rId18"/>
    <p:sldId id="583" r:id="rId19"/>
    <p:sldId id="611" r:id="rId20"/>
    <p:sldId id="539" r:id="rId21"/>
    <p:sldId id="584" r:id="rId22"/>
    <p:sldId id="586" r:id="rId23"/>
    <p:sldId id="587" r:id="rId24"/>
    <p:sldId id="441" r:id="rId25"/>
    <p:sldId id="563" r:id="rId26"/>
    <p:sldId id="562" r:id="rId27"/>
    <p:sldId id="591" r:id="rId28"/>
    <p:sldId id="592" r:id="rId29"/>
    <p:sldId id="593" r:id="rId30"/>
    <p:sldId id="594" r:id="rId31"/>
    <p:sldId id="595" r:id="rId32"/>
    <p:sldId id="596" r:id="rId33"/>
    <p:sldId id="597" r:id="rId34"/>
    <p:sldId id="598" r:id="rId35"/>
    <p:sldId id="599" r:id="rId36"/>
    <p:sldId id="610" r:id="rId37"/>
    <p:sldId id="609" r:id="rId38"/>
    <p:sldId id="567" r:id="rId39"/>
    <p:sldId id="565" r:id="rId40"/>
    <p:sldId id="564" r:id="rId41"/>
    <p:sldId id="566" r:id="rId42"/>
    <p:sldId id="568" r:id="rId43"/>
    <p:sldId id="560" r:id="rId44"/>
    <p:sldId id="561" r:id="rId45"/>
    <p:sldId id="569" r:id="rId46"/>
    <p:sldId id="570" r:id="rId47"/>
    <p:sldId id="1237" r:id="rId48"/>
    <p:sldId id="581" r:id="rId49"/>
    <p:sldId id="580" r:id="rId50"/>
    <p:sldId id="501" r:id="rId51"/>
    <p:sldId id="500" r:id="rId52"/>
    <p:sldId id="464" r:id="rId53"/>
    <p:sldId id="420"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20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4F81BD"/>
    <a:srgbClr val="92D050"/>
    <a:srgbClr val="FFFF00"/>
    <a:srgbClr val="000000"/>
    <a:srgbClr val="B9CDE5"/>
    <a:srgbClr val="D0D8E8"/>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7251" autoAdjust="0"/>
    <p:restoredTop sz="92100" autoAdjust="0"/>
  </p:normalViewPr>
  <p:slideViewPr>
    <p:cSldViewPr>
      <p:cViewPr varScale="1">
        <p:scale>
          <a:sx n="66" d="100"/>
          <a:sy n="66" d="100"/>
        </p:scale>
        <p:origin x="43" y="314"/>
      </p:cViewPr>
      <p:guideLst>
        <p:guide orient="horz" pos="2208"/>
        <p:guide pos="2880"/>
      </p:guideLst>
    </p:cSldViewPr>
  </p:slideViewPr>
  <p:outlineViewPr>
    <p:cViewPr>
      <p:scale>
        <a:sx n="33" d="100"/>
        <a:sy n="33" d="100"/>
      </p:scale>
      <p:origin x="0" y="-6768"/>
    </p:cViewPr>
  </p:outlineViewPr>
  <p:notesTextViewPr>
    <p:cViewPr>
      <p:scale>
        <a:sx n="100" d="100"/>
        <a:sy n="100" d="100"/>
      </p:scale>
      <p:origin x="0" y="0"/>
    </p:cViewPr>
  </p:notesTextViewPr>
  <p:sorterViewPr>
    <p:cViewPr varScale="1">
      <p:scale>
        <a:sx n="100" d="100"/>
        <a:sy n="100" d="100"/>
      </p:scale>
      <p:origin x="0" y="-27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CF8649B2-0CD9-49A6-B0D4-62BF955489EB}" type="datetimeFigureOut">
              <a:rPr lang="en-US" altLang="en-US"/>
              <a:pPr>
                <a:defRPr/>
              </a:pPr>
              <a:t>4/2/2020</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DDFB4407-B4DB-48F3-BCB3-70B2057A1935}" type="slidenum">
              <a:rPr lang="en-US" altLang="en-US"/>
              <a:pPr>
                <a:defRPr/>
              </a:pPr>
              <a:t>‹#›</a:t>
            </a:fld>
            <a:endParaRPr lang="en-US" altLang="en-US"/>
          </a:p>
        </p:txBody>
      </p:sp>
    </p:spTree>
    <p:extLst>
      <p:ext uri="{BB962C8B-B14F-4D97-AF65-F5344CB8AC3E}">
        <p14:creationId xmlns:p14="http://schemas.microsoft.com/office/powerpoint/2010/main" val="875038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DFB4407-B4DB-48F3-BCB3-70B2057A1935}" type="slidenum">
              <a:rPr lang="en-US" altLang="en-US" smtClean="0"/>
              <a:pPr>
                <a:defRPr/>
              </a:pPr>
              <a:t>43</a:t>
            </a:fld>
            <a:endParaRPr lang="en-US" altLang="en-US"/>
          </a:p>
        </p:txBody>
      </p:sp>
    </p:spTree>
    <p:extLst>
      <p:ext uri="{BB962C8B-B14F-4D97-AF65-F5344CB8AC3E}">
        <p14:creationId xmlns:p14="http://schemas.microsoft.com/office/powerpoint/2010/main" val="2021445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F9CF82F-D3B1-4022-BACE-D5641932DEDA}" type="datetime1">
              <a:rPr lang="en-US" altLang="en-US" smtClean="0"/>
              <a:t>4/2/2020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E16F26AE-3A03-44C2-ADF3-5C904C8CB187}" type="slidenum">
              <a:rPr lang="en-US" altLang="en-US"/>
              <a:pPr>
                <a:defRPr/>
              </a:pPr>
              <a:t>‹#›</a:t>
            </a:fld>
            <a:endParaRPr lang="en-US" altLang="en-US"/>
          </a:p>
        </p:txBody>
      </p:sp>
    </p:spTree>
    <p:extLst>
      <p:ext uri="{BB962C8B-B14F-4D97-AF65-F5344CB8AC3E}">
        <p14:creationId xmlns:p14="http://schemas.microsoft.com/office/powerpoint/2010/main" val="198563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2FF2FD-9FC1-4AB0-87E0-43A08E9D10CD}" type="datetime1">
              <a:rPr lang="en-US" altLang="en-US" smtClean="0"/>
              <a:t>4/2/2020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DF16B8C-657C-4696-ABF4-9D5204E46025}" type="slidenum">
              <a:rPr lang="en-US" altLang="en-US"/>
              <a:pPr>
                <a:defRPr/>
              </a:pPr>
              <a:t>‹#›</a:t>
            </a:fld>
            <a:endParaRPr lang="en-US" altLang="en-US"/>
          </a:p>
        </p:txBody>
      </p:sp>
    </p:spTree>
    <p:extLst>
      <p:ext uri="{BB962C8B-B14F-4D97-AF65-F5344CB8AC3E}">
        <p14:creationId xmlns:p14="http://schemas.microsoft.com/office/powerpoint/2010/main" val="336980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47EA74-2B2A-4B5C-A810-C3BEEB8E4EB3}" type="datetime1">
              <a:rPr lang="en-US" altLang="en-US" smtClean="0"/>
              <a:t>4/2/2020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A23E0D44-5885-482B-A951-FB04CB57D819}" type="slidenum">
              <a:rPr lang="en-US" altLang="en-US"/>
              <a:pPr>
                <a:defRPr/>
              </a:pPr>
              <a:t>‹#›</a:t>
            </a:fld>
            <a:endParaRPr lang="en-US" altLang="en-US"/>
          </a:p>
        </p:txBody>
      </p:sp>
    </p:spTree>
    <p:extLst>
      <p:ext uri="{BB962C8B-B14F-4D97-AF65-F5344CB8AC3E}">
        <p14:creationId xmlns:p14="http://schemas.microsoft.com/office/powerpoint/2010/main" val="1138314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63562"/>
          </a:xfr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457200" y="1219200"/>
            <a:ext cx="8229600" cy="4906963"/>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6EDF7D5-86C1-445C-A03A-AF5E54D1FEF8}" type="datetime1">
              <a:rPr lang="en-US" altLang="en-US" smtClean="0"/>
              <a:t>4/2/2020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9695C8B4-01A2-485F-8B64-4640E234E3BB}" type="slidenum">
              <a:rPr lang="en-US" altLang="en-US"/>
              <a:pPr>
                <a:defRPr/>
              </a:pPr>
              <a:t>‹#›</a:t>
            </a:fld>
            <a:endParaRPr lang="en-US" altLang="en-US"/>
          </a:p>
        </p:txBody>
      </p:sp>
    </p:spTree>
    <p:extLst>
      <p:ext uri="{BB962C8B-B14F-4D97-AF65-F5344CB8AC3E}">
        <p14:creationId xmlns:p14="http://schemas.microsoft.com/office/powerpoint/2010/main" val="301908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A1DFC04-25CF-4DA3-B32B-A4F18EFCE514}" type="datetime1">
              <a:rPr lang="en-US" altLang="en-US" smtClean="0"/>
              <a:t>4/2/2020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C33CFAE1-7E2D-4B6D-8CD6-8D9E87847327}" type="slidenum">
              <a:rPr lang="en-US" altLang="en-US"/>
              <a:pPr>
                <a:defRPr/>
              </a:pPr>
              <a:t>‹#›</a:t>
            </a:fld>
            <a:endParaRPr lang="en-US" altLang="en-US"/>
          </a:p>
        </p:txBody>
      </p:sp>
    </p:spTree>
    <p:extLst>
      <p:ext uri="{BB962C8B-B14F-4D97-AF65-F5344CB8AC3E}">
        <p14:creationId xmlns:p14="http://schemas.microsoft.com/office/powerpoint/2010/main" val="241624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B9BC77AC-8A40-4B91-8007-DF011A5809E6}" type="datetime1">
              <a:rPr lang="en-US" altLang="en-US" smtClean="0"/>
              <a:t>4/2/2020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7E9C7810-D49F-43AD-A2F3-362A958DA5BE}" type="slidenum">
              <a:rPr lang="en-US" altLang="en-US"/>
              <a:pPr>
                <a:defRPr/>
              </a:pPr>
              <a:t>‹#›</a:t>
            </a:fld>
            <a:endParaRPr lang="en-US" altLang="en-US"/>
          </a:p>
        </p:txBody>
      </p:sp>
    </p:spTree>
    <p:extLst>
      <p:ext uri="{BB962C8B-B14F-4D97-AF65-F5344CB8AC3E}">
        <p14:creationId xmlns:p14="http://schemas.microsoft.com/office/powerpoint/2010/main" val="288884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F2F7782-D358-4D4D-9C0D-B6A1877FF79A}" type="datetime1">
              <a:rPr lang="en-US" altLang="en-US" smtClean="0"/>
              <a:t>4/2/2020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68AFD554-3BF6-40D5-9AF3-EEC856B204F7}" type="slidenum">
              <a:rPr lang="en-US" altLang="en-US"/>
              <a:pPr>
                <a:defRPr/>
              </a:pPr>
              <a:t>‹#›</a:t>
            </a:fld>
            <a:endParaRPr lang="en-US" altLang="en-US"/>
          </a:p>
        </p:txBody>
      </p:sp>
    </p:spTree>
    <p:extLst>
      <p:ext uri="{BB962C8B-B14F-4D97-AF65-F5344CB8AC3E}">
        <p14:creationId xmlns:p14="http://schemas.microsoft.com/office/powerpoint/2010/main" val="311784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4FF8640-2E1D-4141-AD3F-E5623F1D646D}" type="datetime1">
              <a:rPr lang="en-US" altLang="en-US" smtClean="0"/>
              <a:t>4/2/2020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6F3015BD-3145-493A-885E-B2BF5637D895}" type="slidenum">
              <a:rPr lang="en-US" altLang="en-US"/>
              <a:pPr>
                <a:defRPr/>
              </a:pPr>
              <a:t>‹#›</a:t>
            </a:fld>
            <a:endParaRPr lang="en-US" altLang="en-US"/>
          </a:p>
        </p:txBody>
      </p:sp>
    </p:spTree>
    <p:extLst>
      <p:ext uri="{BB962C8B-B14F-4D97-AF65-F5344CB8AC3E}">
        <p14:creationId xmlns:p14="http://schemas.microsoft.com/office/powerpoint/2010/main" val="351311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549DDB1-7148-4B1A-B7EF-58D23E99B47A}" type="datetime1">
              <a:rPr lang="en-US" altLang="en-US" smtClean="0"/>
              <a:t>4/2/2020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FC93185D-6A19-4728-8B9E-9B3492F27ED7}" type="slidenum">
              <a:rPr lang="en-US" altLang="en-US"/>
              <a:pPr>
                <a:defRPr/>
              </a:pPr>
              <a:t>‹#›</a:t>
            </a:fld>
            <a:endParaRPr lang="en-US" altLang="en-US"/>
          </a:p>
        </p:txBody>
      </p:sp>
    </p:spTree>
    <p:extLst>
      <p:ext uri="{BB962C8B-B14F-4D97-AF65-F5344CB8AC3E}">
        <p14:creationId xmlns:p14="http://schemas.microsoft.com/office/powerpoint/2010/main" val="26727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ED47CD3-32BE-489B-B1BC-DD8A39A4D180}" type="datetime1">
              <a:rPr lang="en-US" altLang="en-US" smtClean="0"/>
              <a:t>4/2/2020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7F4313CD-6C76-430F-8B0B-6AB881CFC0C7}" type="slidenum">
              <a:rPr lang="en-US" altLang="en-US"/>
              <a:pPr>
                <a:defRPr/>
              </a:pPr>
              <a:t>‹#›</a:t>
            </a:fld>
            <a:endParaRPr lang="en-US" altLang="en-US"/>
          </a:p>
        </p:txBody>
      </p:sp>
    </p:spTree>
    <p:extLst>
      <p:ext uri="{BB962C8B-B14F-4D97-AF65-F5344CB8AC3E}">
        <p14:creationId xmlns:p14="http://schemas.microsoft.com/office/powerpoint/2010/main" val="162413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F57DD44-4575-42AD-9421-1609BFB22E62}" type="datetime1">
              <a:rPr lang="en-US" altLang="en-US" smtClean="0"/>
              <a:t>4/2/2020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BD721BBE-FDE2-4DC5-B1CF-785468DBD9EC}" type="slidenum">
              <a:rPr lang="en-US" altLang="en-US"/>
              <a:pPr>
                <a:defRPr/>
              </a:pPr>
              <a:t>‹#›</a:t>
            </a:fld>
            <a:endParaRPr lang="en-US" altLang="en-US"/>
          </a:p>
        </p:txBody>
      </p:sp>
    </p:spTree>
    <p:extLst>
      <p:ext uri="{BB962C8B-B14F-4D97-AF65-F5344CB8AC3E}">
        <p14:creationId xmlns:p14="http://schemas.microsoft.com/office/powerpoint/2010/main" val="206882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4C20897B-B984-4DBA-BD7B-562784B7A09A}" type="datetime1">
              <a:rPr lang="en-US" altLang="en-US" smtClean="0"/>
              <a:t>4/2/2020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chemeClr val="tx1"/>
                </a:solidFill>
              </a:defRPr>
            </a:lvl1pPr>
          </a:lstStyle>
          <a:p>
            <a:pPr>
              <a:defRPr/>
            </a:pPr>
            <a:fld id="{44C393DF-8602-425E-B424-DAAF24801952}" type="slidenum">
              <a:rPr lang="en-US" altLang="en-US" smtClean="0"/>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28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package" Target="../embeddings/Microsoft_Excel_Worksheet.xlsx"/><Relationship Id="rId7"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package" Target="../embeddings/Microsoft_Excel_Worksheet1.xlsx"/><Relationship Id="rId4" Type="http://schemas.openxmlformats.org/officeDocument/2006/relationships/image" Target="../media/image12.emf"/><Relationship Id="rId9"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0qVOUD76JOg&amp;ebc=ANyPxKrkhStZLZKuuDFgiBRB5QMs_uxV5qbwvEzsG-GlzOAlAy10mMjLJXcuzh6hyRbOSsfUNF_NwK1EykPR5XmoX87uwJqSlA&amp;nohtml5=False" TargetMode="External"/><Relationship Id="rId2" Type="http://schemas.openxmlformats.org/officeDocument/2006/relationships/hyperlink" Target="https://www.youtube.com/watch?v=jet4vwPUfh8"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304800" y="1600200"/>
            <a:ext cx="8458200" cy="2362200"/>
          </a:xfrm>
        </p:spPr>
        <p:txBody>
          <a:bodyPr/>
          <a:lstStyle/>
          <a:p>
            <a:pPr eaLnBrk="1" hangingPunct="1"/>
            <a:r>
              <a:rPr lang="en-US" altLang="en-US" sz="3600" b="1" dirty="0"/>
              <a:t>Math 642</a:t>
            </a:r>
            <a:br>
              <a:rPr lang="en-US" altLang="en-US" sz="3600" dirty="0"/>
            </a:br>
            <a:r>
              <a:rPr lang="en-US" altLang="en-US" sz="3600" dirty="0"/>
              <a:t>Introduction to Machine Learning</a:t>
            </a:r>
            <a:br>
              <a:rPr lang="en-US" altLang="en-US" sz="3600" dirty="0"/>
            </a:br>
            <a:br>
              <a:rPr lang="en-US" altLang="en-US" sz="4000" dirty="0"/>
            </a:br>
            <a:r>
              <a:rPr lang="en-US" altLang="en-US" sz="4000" dirty="0"/>
              <a:t>Lecture 10: </a:t>
            </a:r>
            <a:br>
              <a:rPr lang="en-US" altLang="en-US" sz="4000" dirty="0"/>
            </a:br>
            <a:r>
              <a:rPr lang="en-US" altLang="en-US" sz="4000" dirty="0"/>
              <a:t>Convolutional Neural Networks</a:t>
            </a:r>
            <a:br>
              <a:rPr lang="en-US" altLang="en-US" sz="4000" dirty="0"/>
            </a:br>
            <a:r>
              <a:rPr lang="en-US" altLang="en-US" sz="4000" dirty="0"/>
              <a:t>(part 2 of 2)</a:t>
            </a:r>
            <a:br>
              <a:rPr lang="en-US" altLang="en-US" sz="4000" dirty="0"/>
            </a:br>
            <a:endParaRPr lang="en-US" altLang="en-US" sz="4000" dirty="0"/>
          </a:p>
        </p:txBody>
      </p:sp>
      <p:sp>
        <p:nvSpPr>
          <p:cNvPr id="2" name="Slide Number Placeholder 1"/>
          <p:cNvSpPr>
            <a:spLocks noGrp="1"/>
          </p:cNvSpPr>
          <p:nvPr>
            <p:ph type="sldNum" sz="quarter" idx="12"/>
          </p:nvPr>
        </p:nvSpPr>
        <p:spPr/>
        <p:txBody>
          <a:bodyPr/>
          <a:lstStyle/>
          <a:p>
            <a:pPr>
              <a:defRPr/>
            </a:pPr>
            <a:fld id="{E16F26AE-3A03-44C2-ADF3-5C904C8CB187}" type="slidenum">
              <a:rPr lang="en-US" altLang="en-US" smtClean="0"/>
              <a:pPr>
                <a:defRPr/>
              </a:pPr>
              <a:t>1</a:t>
            </a:fld>
            <a:endParaRPr lang="en-US" altLang="en-US"/>
          </a:p>
        </p:txBody>
      </p:sp>
      <p:sp>
        <p:nvSpPr>
          <p:cNvPr id="3" name="TextBox 2"/>
          <p:cNvSpPr txBox="1"/>
          <p:nvPr/>
        </p:nvSpPr>
        <p:spPr>
          <a:xfrm>
            <a:off x="990600" y="5029200"/>
            <a:ext cx="7315200" cy="1815882"/>
          </a:xfrm>
          <a:prstGeom prst="rect">
            <a:avLst/>
          </a:prstGeom>
          <a:noFill/>
        </p:spPr>
        <p:txBody>
          <a:bodyPr wrap="square" rtlCol="0">
            <a:spAutoFit/>
          </a:bodyPr>
          <a:lstStyle/>
          <a:p>
            <a:r>
              <a:rPr lang="en-US" sz="1400" dirty="0"/>
              <a:t>Some of the figures in this presentation are taken from "An Introduction to Statistical Learning, with applications in R"  (Springer, 2013) with permission from the authors: G. James, D. Witten,  T. Hastie and R. </a:t>
            </a:r>
            <a:r>
              <a:rPr lang="en-US" sz="1400" dirty="0" err="1"/>
              <a:t>Tibshirani</a:t>
            </a:r>
            <a:r>
              <a:rPr lang="en-US" sz="1400" dirty="0"/>
              <a:t> </a:t>
            </a:r>
          </a:p>
          <a:p>
            <a:endParaRPr lang="en-US" sz="1400" dirty="0"/>
          </a:p>
          <a:p>
            <a:r>
              <a:rPr lang="en-US" sz="1400" i="1" dirty="0"/>
              <a:t>This material is protected by copyright law. It is being provided to you in connection with Math 642 and as an accommodation during the current international health crisis.  It may be used only by you for purposes of Math 642, and you may not</a:t>
            </a:r>
            <a:r>
              <a:rPr lang="en-US" sz="1400" dirty="0"/>
              <a:t> </a:t>
            </a:r>
            <a:r>
              <a:rPr lang="en-US" sz="1400" i="1" dirty="0"/>
              <a:t>copy, download or otherwise redistribute it for any other purpose.</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Gate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10</a:t>
            </a:fld>
            <a:endParaRPr lang="en-US" altLang="en-US"/>
          </a:p>
        </p:txBody>
      </p:sp>
      <p:grpSp>
        <p:nvGrpSpPr>
          <p:cNvPr id="6" name="Group 5"/>
          <p:cNvGrpSpPr/>
          <p:nvPr/>
        </p:nvGrpSpPr>
        <p:grpSpPr>
          <a:xfrm>
            <a:off x="1905000" y="1905000"/>
            <a:ext cx="762000" cy="762000"/>
            <a:chOff x="838200" y="1371600"/>
            <a:chExt cx="762000" cy="762000"/>
          </a:xfrm>
        </p:grpSpPr>
        <p:sp>
          <p:nvSpPr>
            <p:cNvPr id="7" name="Oval 6"/>
            <p:cNvSpPr/>
            <p:nvPr/>
          </p:nvSpPr>
          <p:spPr>
            <a:xfrm>
              <a:off x="838200" y="1371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21939" y="1371600"/>
              <a:ext cx="502061" cy="584775"/>
            </a:xfrm>
            <a:prstGeom prst="rect">
              <a:avLst/>
            </a:prstGeom>
            <a:noFill/>
          </p:spPr>
          <p:txBody>
            <a:bodyPr wrap="none" rtlCol="0">
              <a:spAutoFit/>
            </a:bodyPr>
            <a:lstStyle/>
            <a:p>
              <a:r>
                <a:rPr lang="en-US" sz="3200" dirty="0"/>
                <a:t>x</a:t>
              </a:r>
              <a:r>
                <a:rPr lang="en-US" sz="3200" baseline="-25000" dirty="0"/>
                <a:t>1</a:t>
              </a:r>
            </a:p>
          </p:txBody>
        </p:sp>
      </p:grpSp>
      <p:grpSp>
        <p:nvGrpSpPr>
          <p:cNvPr id="9" name="Group 8"/>
          <p:cNvGrpSpPr/>
          <p:nvPr/>
        </p:nvGrpSpPr>
        <p:grpSpPr>
          <a:xfrm>
            <a:off x="1905000" y="2819400"/>
            <a:ext cx="762000" cy="762000"/>
            <a:chOff x="762000" y="2438400"/>
            <a:chExt cx="762000" cy="762000"/>
          </a:xfrm>
        </p:grpSpPr>
        <p:sp>
          <p:nvSpPr>
            <p:cNvPr id="10" name="Oval 9"/>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45739" y="2438400"/>
              <a:ext cx="502061" cy="584775"/>
            </a:xfrm>
            <a:prstGeom prst="rect">
              <a:avLst/>
            </a:prstGeom>
            <a:noFill/>
          </p:spPr>
          <p:txBody>
            <a:bodyPr wrap="none" rtlCol="0">
              <a:spAutoFit/>
            </a:bodyPr>
            <a:lstStyle/>
            <a:p>
              <a:r>
                <a:rPr lang="en-US" sz="3200" dirty="0"/>
                <a:t>x</a:t>
              </a:r>
              <a:r>
                <a:rPr lang="en-US" sz="3200" baseline="-25000" dirty="0"/>
                <a:t>2</a:t>
              </a:r>
            </a:p>
          </p:txBody>
        </p:sp>
      </p:grpSp>
      <p:grpSp>
        <p:nvGrpSpPr>
          <p:cNvPr id="12" name="Group 11"/>
          <p:cNvGrpSpPr/>
          <p:nvPr/>
        </p:nvGrpSpPr>
        <p:grpSpPr>
          <a:xfrm>
            <a:off x="3886200" y="2209800"/>
            <a:ext cx="762000" cy="807720"/>
            <a:chOff x="762000" y="2392680"/>
            <a:chExt cx="762000" cy="807720"/>
          </a:xfrm>
        </p:grpSpPr>
        <p:sp>
          <p:nvSpPr>
            <p:cNvPr id="13" name="Oval 12"/>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45739" y="2392680"/>
              <a:ext cx="385042" cy="584775"/>
            </a:xfrm>
            <a:prstGeom prst="rect">
              <a:avLst/>
            </a:prstGeom>
            <a:noFill/>
          </p:spPr>
          <p:txBody>
            <a:bodyPr wrap="none" rtlCol="0">
              <a:spAutoFit/>
            </a:bodyPr>
            <a:lstStyle/>
            <a:p>
              <a:r>
                <a:rPr lang="en-US" sz="4800" baseline="-25000" dirty="0"/>
                <a:t>Ŷ</a:t>
              </a:r>
            </a:p>
          </p:txBody>
        </p:sp>
      </p:grpSp>
      <p:sp>
        <p:nvSpPr>
          <p:cNvPr id="23" name="TextBox 22"/>
          <p:cNvSpPr txBox="1"/>
          <p:nvPr/>
        </p:nvSpPr>
        <p:spPr>
          <a:xfrm>
            <a:off x="4953000" y="2433935"/>
            <a:ext cx="3326552" cy="830997"/>
          </a:xfrm>
          <a:prstGeom prst="rect">
            <a:avLst/>
          </a:prstGeom>
          <a:noFill/>
        </p:spPr>
        <p:txBody>
          <a:bodyPr wrap="none" rtlCol="0">
            <a:spAutoFit/>
          </a:bodyPr>
          <a:lstStyle/>
          <a:p>
            <a:r>
              <a:rPr lang="en-US" sz="2400" dirty="0"/>
              <a:t>Ŷ = g(</a:t>
            </a:r>
            <a:r>
              <a:rPr lang="en-US" sz="2400" dirty="0">
                <a:latin typeface="Symbol" panose="05050102010706020507" pitchFamily="18" charset="2"/>
              </a:rPr>
              <a:t>b</a:t>
            </a:r>
            <a:r>
              <a:rPr lang="en-US" sz="2400" baseline="-25000" dirty="0"/>
              <a:t>0</a:t>
            </a:r>
            <a:r>
              <a:rPr lang="en-US" sz="2400" dirty="0"/>
              <a:t> + </a:t>
            </a:r>
            <a:r>
              <a:rPr lang="en-US" sz="2400" dirty="0">
                <a:latin typeface="Symbol" panose="05050102010706020507" pitchFamily="18" charset="2"/>
              </a:rPr>
              <a:t>b</a:t>
            </a:r>
            <a:r>
              <a:rPr lang="en-US" sz="2400" baseline="-25000" dirty="0"/>
              <a:t>1 </a:t>
            </a:r>
            <a:r>
              <a:rPr lang="en-US" sz="2400" dirty="0"/>
              <a:t>* X</a:t>
            </a:r>
            <a:r>
              <a:rPr lang="en-US" sz="2400" baseline="-25000" dirty="0"/>
              <a:t>1</a:t>
            </a:r>
            <a:r>
              <a:rPr lang="en-US" sz="2400" dirty="0"/>
              <a:t>+ </a:t>
            </a:r>
            <a:r>
              <a:rPr lang="en-US" sz="2400" dirty="0">
                <a:latin typeface="Symbol" panose="05050102010706020507" pitchFamily="18" charset="2"/>
              </a:rPr>
              <a:t>b</a:t>
            </a:r>
            <a:r>
              <a:rPr lang="en-US" sz="2400" baseline="-25000" dirty="0"/>
              <a:t>2 </a:t>
            </a:r>
            <a:r>
              <a:rPr lang="en-US" sz="2400" dirty="0"/>
              <a:t>* X</a:t>
            </a:r>
            <a:r>
              <a:rPr lang="en-US" sz="2400" baseline="-25000" dirty="0"/>
              <a:t>2</a:t>
            </a:r>
            <a:r>
              <a:rPr lang="en-US" sz="2400" dirty="0"/>
              <a:t>)</a:t>
            </a:r>
          </a:p>
          <a:p>
            <a:r>
              <a:rPr lang="en-US" sz="2400" dirty="0"/>
              <a:t>   </a:t>
            </a:r>
          </a:p>
        </p:txBody>
      </p:sp>
      <p:sp>
        <p:nvSpPr>
          <p:cNvPr id="26" name="TextBox 25"/>
          <p:cNvSpPr txBox="1"/>
          <p:nvPr/>
        </p:nvSpPr>
        <p:spPr>
          <a:xfrm>
            <a:off x="3080735" y="1411228"/>
            <a:ext cx="1021433"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0</a:t>
            </a:r>
            <a:r>
              <a:rPr lang="en-US" dirty="0"/>
              <a:t>  = - 20</a:t>
            </a:r>
          </a:p>
        </p:txBody>
      </p:sp>
      <p:sp>
        <p:nvSpPr>
          <p:cNvPr id="27" name="TextBox 26"/>
          <p:cNvSpPr txBox="1"/>
          <p:nvPr/>
        </p:nvSpPr>
        <p:spPr>
          <a:xfrm>
            <a:off x="2753929" y="2373868"/>
            <a:ext cx="827471"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1 </a:t>
            </a:r>
            <a:r>
              <a:rPr lang="en-US" dirty="0"/>
              <a:t>= 25</a:t>
            </a:r>
          </a:p>
        </p:txBody>
      </p:sp>
      <p:sp>
        <p:nvSpPr>
          <p:cNvPr id="28" name="TextBox 27"/>
          <p:cNvSpPr txBox="1"/>
          <p:nvPr/>
        </p:nvSpPr>
        <p:spPr>
          <a:xfrm>
            <a:off x="2819400" y="2983468"/>
            <a:ext cx="827471"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2 </a:t>
            </a:r>
            <a:r>
              <a:rPr lang="en-US" dirty="0"/>
              <a:t>= 25</a:t>
            </a:r>
          </a:p>
        </p:txBody>
      </p:sp>
      <p:graphicFrame>
        <p:nvGraphicFramePr>
          <p:cNvPr id="29" name="Table 28"/>
          <p:cNvGraphicFramePr>
            <a:graphicFrameLocks noGrp="1"/>
          </p:cNvGraphicFramePr>
          <p:nvPr/>
        </p:nvGraphicFramePr>
        <p:xfrm>
          <a:off x="5486400" y="3966071"/>
          <a:ext cx="2778582" cy="2430194"/>
        </p:xfrm>
        <a:graphic>
          <a:graphicData uri="http://schemas.openxmlformats.org/drawingml/2006/table">
            <a:tbl>
              <a:tblPr firstRow="1" bandRow="1">
                <a:tableStyleId>{5C22544A-7EE6-4342-B048-85BDC9FD1C3A}</a:tableStyleId>
              </a:tblPr>
              <a:tblGrid>
                <a:gridCol w="926194">
                  <a:extLst>
                    <a:ext uri="{9D8B030D-6E8A-4147-A177-3AD203B41FA5}">
                      <a16:colId xmlns:a16="http://schemas.microsoft.com/office/drawing/2014/main" val="20000"/>
                    </a:ext>
                  </a:extLst>
                </a:gridCol>
                <a:gridCol w="926194">
                  <a:extLst>
                    <a:ext uri="{9D8B030D-6E8A-4147-A177-3AD203B41FA5}">
                      <a16:colId xmlns:a16="http://schemas.microsoft.com/office/drawing/2014/main" val="20001"/>
                    </a:ext>
                  </a:extLst>
                </a:gridCol>
                <a:gridCol w="926194">
                  <a:extLst>
                    <a:ext uri="{9D8B030D-6E8A-4147-A177-3AD203B41FA5}">
                      <a16:colId xmlns:a16="http://schemas.microsoft.com/office/drawing/2014/main" val="20002"/>
                    </a:ext>
                  </a:extLst>
                </a:gridCol>
              </a:tblGrid>
              <a:tr h="601394">
                <a:tc>
                  <a:txBody>
                    <a:bodyPr/>
                    <a:lstStyle/>
                    <a:p>
                      <a:pPr algn="ctr"/>
                      <a:r>
                        <a:rPr lang="en-US" sz="2400" dirty="0"/>
                        <a:t>X</a:t>
                      </a:r>
                      <a:r>
                        <a:rPr lang="en-US" sz="2400" baseline="-25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X</a:t>
                      </a:r>
                      <a:r>
                        <a:rPr lang="en-US" sz="2400" baseline="-25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5103">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5103">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5103">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5103">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40" name="Group 39"/>
          <p:cNvGrpSpPr/>
          <p:nvPr/>
        </p:nvGrpSpPr>
        <p:grpSpPr>
          <a:xfrm>
            <a:off x="762000" y="3837662"/>
            <a:ext cx="3200400" cy="2657852"/>
            <a:chOff x="2438400" y="2971800"/>
            <a:chExt cx="3200400" cy="2657852"/>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49354" t="14943" r="3076" b="2298"/>
            <a:stretch/>
          </p:blipFill>
          <p:spPr>
            <a:xfrm>
              <a:off x="2438400" y="3114040"/>
              <a:ext cx="3017520" cy="2194560"/>
            </a:xfrm>
            <a:prstGeom prst="rect">
              <a:avLst/>
            </a:prstGeom>
          </p:spPr>
        </p:pic>
        <p:cxnSp>
          <p:nvCxnSpPr>
            <p:cNvPr id="31" name="Straight Connector 30"/>
            <p:cNvCxnSpPr/>
            <p:nvPr/>
          </p:nvCxnSpPr>
          <p:spPr>
            <a:xfrm>
              <a:off x="3124200" y="3949700"/>
              <a:ext cx="2514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455920" y="3200400"/>
              <a:ext cx="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455920" y="4211320"/>
              <a:ext cx="0" cy="5892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09204" y="5260320"/>
              <a:ext cx="1018420" cy="369332"/>
            </a:xfrm>
            <a:prstGeom prst="rect">
              <a:avLst/>
            </a:prstGeom>
            <a:noFill/>
          </p:spPr>
          <p:txBody>
            <a:bodyPr wrap="none" rtlCol="0">
              <a:spAutoFit/>
            </a:bodyPr>
            <a:lstStyle/>
            <a:p>
              <a:r>
                <a:rPr lang="en-US" dirty="0"/>
                <a:t>Predict 0</a:t>
              </a:r>
            </a:p>
          </p:txBody>
        </p:sp>
        <p:sp>
          <p:nvSpPr>
            <p:cNvPr id="35" name="TextBox 34"/>
            <p:cNvSpPr txBox="1"/>
            <p:nvPr/>
          </p:nvSpPr>
          <p:spPr>
            <a:xfrm>
              <a:off x="4132342" y="4953000"/>
              <a:ext cx="287258" cy="338554"/>
            </a:xfrm>
            <a:prstGeom prst="rect">
              <a:avLst/>
            </a:prstGeom>
            <a:noFill/>
          </p:spPr>
          <p:txBody>
            <a:bodyPr wrap="none" rtlCol="0">
              <a:spAutoFit/>
            </a:bodyPr>
            <a:lstStyle/>
            <a:p>
              <a:r>
                <a:rPr lang="en-US" sz="1600" dirty="0"/>
                <a:t>^</a:t>
              </a:r>
            </a:p>
          </p:txBody>
        </p:sp>
        <p:cxnSp>
          <p:nvCxnSpPr>
            <p:cNvPr id="36" name="Straight Connector 35"/>
            <p:cNvCxnSpPr/>
            <p:nvPr/>
          </p:nvCxnSpPr>
          <p:spPr>
            <a:xfrm flipV="1">
              <a:off x="4275971" y="2971800"/>
              <a:ext cx="0" cy="2438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5" idx="1"/>
            </p:cNvCxnSpPr>
            <p:nvPr/>
          </p:nvCxnSpPr>
          <p:spPr>
            <a:xfrm flipH="1">
              <a:off x="3429000" y="5122277"/>
              <a:ext cx="70334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419600" y="5122277"/>
              <a:ext cx="68815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448508" y="5225534"/>
              <a:ext cx="1018420" cy="369332"/>
            </a:xfrm>
            <a:prstGeom prst="rect">
              <a:avLst/>
            </a:prstGeom>
            <a:noFill/>
          </p:spPr>
          <p:txBody>
            <a:bodyPr wrap="none" rtlCol="0">
              <a:spAutoFit/>
            </a:bodyPr>
            <a:lstStyle/>
            <a:p>
              <a:r>
                <a:rPr lang="en-US" dirty="0"/>
                <a:t>Predict 1</a:t>
              </a:r>
            </a:p>
          </p:txBody>
        </p:sp>
      </p:grpSp>
      <p:grpSp>
        <p:nvGrpSpPr>
          <p:cNvPr id="41" name="Group 40"/>
          <p:cNvGrpSpPr/>
          <p:nvPr/>
        </p:nvGrpSpPr>
        <p:grpSpPr>
          <a:xfrm>
            <a:off x="1905000" y="990600"/>
            <a:ext cx="762000" cy="762000"/>
            <a:chOff x="838200" y="1371600"/>
            <a:chExt cx="762000" cy="762000"/>
          </a:xfrm>
        </p:grpSpPr>
        <p:sp>
          <p:nvSpPr>
            <p:cNvPr id="42" name="Oval 41"/>
            <p:cNvSpPr/>
            <p:nvPr/>
          </p:nvSpPr>
          <p:spPr>
            <a:xfrm>
              <a:off x="838200" y="1371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914400" y="1371600"/>
              <a:ext cx="527709" cy="502702"/>
            </a:xfrm>
            <a:prstGeom prst="rect">
              <a:avLst/>
            </a:prstGeom>
            <a:noFill/>
          </p:spPr>
          <p:txBody>
            <a:bodyPr wrap="none" rtlCol="0">
              <a:spAutoFit/>
            </a:bodyPr>
            <a:lstStyle/>
            <a:p>
              <a:r>
                <a:rPr lang="en-US" sz="4000" baseline="-25000" dirty="0"/>
                <a:t>+1</a:t>
              </a:r>
            </a:p>
          </p:txBody>
        </p:sp>
      </p:grpSp>
      <p:sp>
        <p:nvSpPr>
          <p:cNvPr id="44" name="TextBox 43"/>
          <p:cNvSpPr txBox="1"/>
          <p:nvPr/>
        </p:nvSpPr>
        <p:spPr>
          <a:xfrm>
            <a:off x="3846521" y="4186396"/>
            <a:ext cx="521297" cy="369332"/>
          </a:xfrm>
          <a:prstGeom prst="rect">
            <a:avLst/>
          </a:prstGeom>
          <a:noFill/>
        </p:spPr>
        <p:txBody>
          <a:bodyPr wrap="none" rtlCol="0">
            <a:spAutoFit/>
          </a:bodyPr>
          <a:lstStyle/>
          <a:p>
            <a:r>
              <a:rPr lang="cy-GB" dirty="0"/>
              <a:t>ŷ=1</a:t>
            </a:r>
            <a:endParaRPr lang="en-US" dirty="0"/>
          </a:p>
        </p:txBody>
      </p:sp>
      <p:sp>
        <p:nvSpPr>
          <p:cNvPr id="45" name="TextBox 44"/>
          <p:cNvSpPr txBox="1"/>
          <p:nvPr/>
        </p:nvSpPr>
        <p:spPr>
          <a:xfrm>
            <a:off x="3845069" y="5188664"/>
            <a:ext cx="521297" cy="369332"/>
          </a:xfrm>
          <a:prstGeom prst="rect">
            <a:avLst/>
          </a:prstGeom>
          <a:noFill/>
        </p:spPr>
        <p:txBody>
          <a:bodyPr wrap="none" rtlCol="0">
            <a:spAutoFit/>
          </a:bodyPr>
          <a:lstStyle/>
          <a:p>
            <a:r>
              <a:rPr lang="cy-GB" dirty="0"/>
              <a:t>ŷ=0</a:t>
            </a:r>
            <a:endParaRPr lang="en-US" dirty="0"/>
          </a:p>
        </p:txBody>
      </p:sp>
      <p:sp>
        <p:nvSpPr>
          <p:cNvPr id="46" name="TextBox 45"/>
          <p:cNvSpPr txBox="1"/>
          <p:nvPr/>
        </p:nvSpPr>
        <p:spPr>
          <a:xfrm>
            <a:off x="762000" y="4659868"/>
            <a:ext cx="295274" cy="369332"/>
          </a:xfrm>
          <a:prstGeom prst="rect">
            <a:avLst/>
          </a:prstGeom>
          <a:solidFill>
            <a:schemeClr val="bg1"/>
          </a:solidFill>
        </p:spPr>
        <p:txBody>
          <a:bodyPr wrap="none" rtlCol="0">
            <a:spAutoFit/>
          </a:bodyPr>
          <a:lstStyle/>
          <a:p>
            <a:r>
              <a:rPr lang="en-US" dirty="0"/>
              <a:t>a</a:t>
            </a:r>
          </a:p>
        </p:txBody>
      </p:sp>
      <p:cxnSp>
        <p:nvCxnSpPr>
          <p:cNvPr id="47" name="Straight Connector 46"/>
          <p:cNvCxnSpPr/>
          <p:nvPr/>
        </p:nvCxnSpPr>
        <p:spPr>
          <a:xfrm>
            <a:off x="2667000" y="1371600"/>
            <a:ext cx="1330792" cy="995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p:cNvCxnSpPr>
          <p:nvPr/>
        </p:nvCxnSpPr>
        <p:spPr>
          <a:xfrm>
            <a:off x="2667000" y="2286000"/>
            <a:ext cx="1219200" cy="203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flipV="1">
            <a:off x="2667000" y="2819400"/>
            <a:ext cx="1219200" cy="1981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28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 Gate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11</a:t>
            </a:fld>
            <a:endParaRPr lang="en-US" altLang="en-US"/>
          </a:p>
        </p:txBody>
      </p:sp>
      <p:grpSp>
        <p:nvGrpSpPr>
          <p:cNvPr id="6" name="Group 5"/>
          <p:cNvGrpSpPr/>
          <p:nvPr/>
        </p:nvGrpSpPr>
        <p:grpSpPr>
          <a:xfrm>
            <a:off x="1905000" y="1905000"/>
            <a:ext cx="762000" cy="762000"/>
            <a:chOff x="838200" y="1371600"/>
            <a:chExt cx="762000" cy="762000"/>
          </a:xfrm>
        </p:grpSpPr>
        <p:sp>
          <p:nvSpPr>
            <p:cNvPr id="7" name="Oval 6"/>
            <p:cNvSpPr/>
            <p:nvPr/>
          </p:nvSpPr>
          <p:spPr>
            <a:xfrm>
              <a:off x="838200" y="1371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21939" y="1371600"/>
              <a:ext cx="502061" cy="584775"/>
            </a:xfrm>
            <a:prstGeom prst="rect">
              <a:avLst/>
            </a:prstGeom>
            <a:noFill/>
          </p:spPr>
          <p:txBody>
            <a:bodyPr wrap="none" rtlCol="0">
              <a:spAutoFit/>
            </a:bodyPr>
            <a:lstStyle/>
            <a:p>
              <a:r>
                <a:rPr lang="en-US" sz="3200" dirty="0"/>
                <a:t>x</a:t>
              </a:r>
              <a:r>
                <a:rPr lang="en-US" sz="3200" baseline="-25000" dirty="0"/>
                <a:t>1</a:t>
              </a:r>
            </a:p>
          </p:txBody>
        </p:sp>
      </p:grpSp>
      <p:grpSp>
        <p:nvGrpSpPr>
          <p:cNvPr id="9" name="Group 8"/>
          <p:cNvGrpSpPr/>
          <p:nvPr/>
        </p:nvGrpSpPr>
        <p:grpSpPr>
          <a:xfrm>
            <a:off x="1905000" y="2819400"/>
            <a:ext cx="762000" cy="762000"/>
            <a:chOff x="762000" y="2438400"/>
            <a:chExt cx="762000" cy="762000"/>
          </a:xfrm>
        </p:grpSpPr>
        <p:sp>
          <p:nvSpPr>
            <p:cNvPr id="10" name="Oval 9"/>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45739" y="2438400"/>
              <a:ext cx="502061" cy="584775"/>
            </a:xfrm>
            <a:prstGeom prst="rect">
              <a:avLst/>
            </a:prstGeom>
            <a:noFill/>
          </p:spPr>
          <p:txBody>
            <a:bodyPr wrap="none" rtlCol="0">
              <a:spAutoFit/>
            </a:bodyPr>
            <a:lstStyle/>
            <a:p>
              <a:r>
                <a:rPr lang="en-US" sz="3200" dirty="0"/>
                <a:t>x</a:t>
              </a:r>
              <a:r>
                <a:rPr lang="en-US" sz="3200" baseline="-25000" dirty="0"/>
                <a:t>2</a:t>
              </a:r>
            </a:p>
          </p:txBody>
        </p:sp>
      </p:grpSp>
      <p:grpSp>
        <p:nvGrpSpPr>
          <p:cNvPr id="12" name="Group 11"/>
          <p:cNvGrpSpPr/>
          <p:nvPr/>
        </p:nvGrpSpPr>
        <p:grpSpPr>
          <a:xfrm>
            <a:off x="3886200" y="2209800"/>
            <a:ext cx="762000" cy="807720"/>
            <a:chOff x="762000" y="2392680"/>
            <a:chExt cx="762000" cy="807720"/>
          </a:xfrm>
        </p:grpSpPr>
        <p:sp>
          <p:nvSpPr>
            <p:cNvPr id="13" name="Oval 12"/>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45739" y="2392680"/>
              <a:ext cx="385042" cy="584775"/>
            </a:xfrm>
            <a:prstGeom prst="rect">
              <a:avLst/>
            </a:prstGeom>
            <a:noFill/>
          </p:spPr>
          <p:txBody>
            <a:bodyPr wrap="none" rtlCol="0">
              <a:spAutoFit/>
            </a:bodyPr>
            <a:lstStyle/>
            <a:p>
              <a:r>
                <a:rPr lang="en-US" sz="4800" baseline="-25000" dirty="0"/>
                <a:t>Ŷ</a:t>
              </a:r>
            </a:p>
          </p:txBody>
        </p:sp>
      </p:grpSp>
      <p:sp>
        <p:nvSpPr>
          <p:cNvPr id="23" name="TextBox 22"/>
          <p:cNvSpPr txBox="1"/>
          <p:nvPr/>
        </p:nvSpPr>
        <p:spPr>
          <a:xfrm>
            <a:off x="4953000" y="2433935"/>
            <a:ext cx="3326552" cy="830997"/>
          </a:xfrm>
          <a:prstGeom prst="rect">
            <a:avLst/>
          </a:prstGeom>
          <a:noFill/>
        </p:spPr>
        <p:txBody>
          <a:bodyPr wrap="none" rtlCol="0">
            <a:spAutoFit/>
          </a:bodyPr>
          <a:lstStyle/>
          <a:p>
            <a:r>
              <a:rPr lang="en-US" sz="2400" dirty="0"/>
              <a:t>Ŷ = g(</a:t>
            </a:r>
            <a:r>
              <a:rPr lang="en-US" sz="2400" dirty="0">
                <a:latin typeface="Symbol" panose="05050102010706020507" pitchFamily="18" charset="2"/>
              </a:rPr>
              <a:t>b</a:t>
            </a:r>
            <a:r>
              <a:rPr lang="en-US" sz="2400" baseline="-25000" dirty="0"/>
              <a:t>0</a:t>
            </a:r>
            <a:r>
              <a:rPr lang="en-US" sz="2400" dirty="0"/>
              <a:t> + </a:t>
            </a:r>
            <a:r>
              <a:rPr lang="en-US" sz="2400" dirty="0">
                <a:latin typeface="Symbol" panose="05050102010706020507" pitchFamily="18" charset="2"/>
              </a:rPr>
              <a:t>b</a:t>
            </a:r>
            <a:r>
              <a:rPr lang="en-US" sz="2400" baseline="-25000" dirty="0"/>
              <a:t>1 </a:t>
            </a:r>
            <a:r>
              <a:rPr lang="en-US" sz="2400" dirty="0"/>
              <a:t>* X</a:t>
            </a:r>
            <a:r>
              <a:rPr lang="en-US" sz="2400" baseline="-25000" dirty="0"/>
              <a:t>1</a:t>
            </a:r>
            <a:r>
              <a:rPr lang="en-US" sz="2400" dirty="0"/>
              <a:t>+ </a:t>
            </a:r>
            <a:r>
              <a:rPr lang="en-US" sz="2400" dirty="0">
                <a:latin typeface="Symbol" panose="05050102010706020507" pitchFamily="18" charset="2"/>
              </a:rPr>
              <a:t>b</a:t>
            </a:r>
            <a:r>
              <a:rPr lang="en-US" sz="2400" baseline="-25000" dirty="0"/>
              <a:t>2 </a:t>
            </a:r>
            <a:r>
              <a:rPr lang="en-US" sz="2400" dirty="0"/>
              <a:t>* X</a:t>
            </a:r>
            <a:r>
              <a:rPr lang="en-US" sz="2400" baseline="-25000" dirty="0"/>
              <a:t>2</a:t>
            </a:r>
            <a:r>
              <a:rPr lang="en-US" sz="2400" dirty="0"/>
              <a:t>)</a:t>
            </a:r>
          </a:p>
          <a:p>
            <a:r>
              <a:rPr lang="en-US" sz="2400" dirty="0"/>
              <a:t>   </a:t>
            </a:r>
          </a:p>
        </p:txBody>
      </p:sp>
      <p:sp>
        <p:nvSpPr>
          <p:cNvPr id="26" name="TextBox 25"/>
          <p:cNvSpPr txBox="1"/>
          <p:nvPr/>
        </p:nvSpPr>
        <p:spPr>
          <a:xfrm>
            <a:off x="3080735" y="1411228"/>
            <a:ext cx="898003"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0</a:t>
            </a:r>
            <a:r>
              <a:rPr lang="en-US" dirty="0"/>
              <a:t>  = 20</a:t>
            </a:r>
          </a:p>
        </p:txBody>
      </p:sp>
      <p:sp>
        <p:nvSpPr>
          <p:cNvPr id="27" name="TextBox 26"/>
          <p:cNvSpPr txBox="1"/>
          <p:nvPr/>
        </p:nvSpPr>
        <p:spPr>
          <a:xfrm>
            <a:off x="2667000" y="2373868"/>
            <a:ext cx="898003"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1 </a:t>
            </a:r>
            <a:r>
              <a:rPr lang="en-US" dirty="0"/>
              <a:t>= -25</a:t>
            </a:r>
          </a:p>
        </p:txBody>
      </p:sp>
      <p:sp>
        <p:nvSpPr>
          <p:cNvPr id="28" name="TextBox 27"/>
          <p:cNvSpPr txBox="1"/>
          <p:nvPr/>
        </p:nvSpPr>
        <p:spPr>
          <a:xfrm>
            <a:off x="2819400" y="2983468"/>
            <a:ext cx="898003"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2 </a:t>
            </a:r>
            <a:r>
              <a:rPr lang="en-US" dirty="0"/>
              <a:t>= -25</a:t>
            </a:r>
          </a:p>
        </p:txBody>
      </p:sp>
      <p:graphicFrame>
        <p:nvGraphicFramePr>
          <p:cNvPr id="29" name="Table 28"/>
          <p:cNvGraphicFramePr>
            <a:graphicFrameLocks noGrp="1"/>
          </p:cNvGraphicFramePr>
          <p:nvPr/>
        </p:nvGraphicFramePr>
        <p:xfrm>
          <a:off x="5486400" y="3966071"/>
          <a:ext cx="2778582" cy="2430194"/>
        </p:xfrm>
        <a:graphic>
          <a:graphicData uri="http://schemas.openxmlformats.org/drawingml/2006/table">
            <a:tbl>
              <a:tblPr firstRow="1" bandRow="1">
                <a:tableStyleId>{5C22544A-7EE6-4342-B048-85BDC9FD1C3A}</a:tableStyleId>
              </a:tblPr>
              <a:tblGrid>
                <a:gridCol w="926194">
                  <a:extLst>
                    <a:ext uri="{9D8B030D-6E8A-4147-A177-3AD203B41FA5}">
                      <a16:colId xmlns:a16="http://schemas.microsoft.com/office/drawing/2014/main" val="20000"/>
                    </a:ext>
                  </a:extLst>
                </a:gridCol>
                <a:gridCol w="926194">
                  <a:extLst>
                    <a:ext uri="{9D8B030D-6E8A-4147-A177-3AD203B41FA5}">
                      <a16:colId xmlns:a16="http://schemas.microsoft.com/office/drawing/2014/main" val="20001"/>
                    </a:ext>
                  </a:extLst>
                </a:gridCol>
                <a:gridCol w="926194">
                  <a:extLst>
                    <a:ext uri="{9D8B030D-6E8A-4147-A177-3AD203B41FA5}">
                      <a16:colId xmlns:a16="http://schemas.microsoft.com/office/drawing/2014/main" val="20002"/>
                    </a:ext>
                  </a:extLst>
                </a:gridCol>
              </a:tblGrid>
              <a:tr h="601394">
                <a:tc>
                  <a:txBody>
                    <a:bodyPr/>
                    <a:lstStyle/>
                    <a:p>
                      <a:pPr algn="ctr"/>
                      <a:r>
                        <a:rPr lang="en-US" sz="2400" dirty="0"/>
                        <a:t>X</a:t>
                      </a:r>
                      <a:r>
                        <a:rPr lang="en-US" sz="2400" baseline="-25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X</a:t>
                      </a:r>
                      <a:r>
                        <a:rPr lang="en-US" sz="2400" baseline="-25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5103">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5103">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5103">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5103">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40" name="Group 39"/>
          <p:cNvGrpSpPr/>
          <p:nvPr/>
        </p:nvGrpSpPr>
        <p:grpSpPr>
          <a:xfrm>
            <a:off x="762000" y="3837662"/>
            <a:ext cx="3200400" cy="2657852"/>
            <a:chOff x="2438400" y="2971800"/>
            <a:chExt cx="3200400" cy="2657852"/>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49354" t="14943" r="3076" b="2298"/>
            <a:stretch/>
          </p:blipFill>
          <p:spPr>
            <a:xfrm>
              <a:off x="2438400" y="3114040"/>
              <a:ext cx="3017520" cy="2194560"/>
            </a:xfrm>
            <a:prstGeom prst="rect">
              <a:avLst/>
            </a:prstGeom>
          </p:spPr>
        </p:pic>
        <p:cxnSp>
          <p:nvCxnSpPr>
            <p:cNvPr id="31" name="Straight Connector 30"/>
            <p:cNvCxnSpPr/>
            <p:nvPr/>
          </p:nvCxnSpPr>
          <p:spPr>
            <a:xfrm>
              <a:off x="3124200" y="3949700"/>
              <a:ext cx="2514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455920" y="3200400"/>
              <a:ext cx="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455920" y="4211320"/>
              <a:ext cx="0" cy="5892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09204" y="5260320"/>
              <a:ext cx="1018420" cy="369332"/>
            </a:xfrm>
            <a:prstGeom prst="rect">
              <a:avLst/>
            </a:prstGeom>
            <a:noFill/>
          </p:spPr>
          <p:txBody>
            <a:bodyPr wrap="none" rtlCol="0">
              <a:spAutoFit/>
            </a:bodyPr>
            <a:lstStyle/>
            <a:p>
              <a:r>
                <a:rPr lang="en-US" dirty="0"/>
                <a:t>Predict 0</a:t>
              </a:r>
            </a:p>
          </p:txBody>
        </p:sp>
        <p:sp>
          <p:nvSpPr>
            <p:cNvPr id="35" name="TextBox 34"/>
            <p:cNvSpPr txBox="1"/>
            <p:nvPr/>
          </p:nvSpPr>
          <p:spPr>
            <a:xfrm>
              <a:off x="4132342" y="4953000"/>
              <a:ext cx="287258" cy="338554"/>
            </a:xfrm>
            <a:prstGeom prst="rect">
              <a:avLst/>
            </a:prstGeom>
            <a:noFill/>
          </p:spPr>
          <p:txBody>
            <a:bodyPr wrap="none" rtlCol="0">
              <a:spAutoFit/>
            </a:bodyPr>
            <a:lstStyle/>
            <a:p>
              <a:r>
                <a:rPr lang="en-US" sz="1600" dirty="0"/>
                <a:t>^</a:t>
              </a:r>
            </a:p>
          </p:txBody>
        </p:sp>
        <p:cxnSp>
          <p:nvCxnSpPr>
            <p:cNvPr id="36" name="Straight Connector 35"/>
            <p:cNvCxnSpPr/>
            <p:nvPr/>
          </p:nvCxnSpPr>
          <p:spPr>
            <a:xfrm flipV="1">
              <a:off x="4275971" y="2971800"/>
              <a:ext cx="0" cy="2438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5" idx="1"/>
            </p:cNvCxnSpPr>
            <p:nvPr/>
          </p:nvCxnSpPr>
          <p:spPr>
            <a:xfrm flipH="1">
              <a:off x="3429000" y="5122277"/>
              <a:ext cx="70334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419600" y="5122277"/>
              <a:ext cx="68815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448508" y="5225534"/>
              <a:ext cx="1018420" cy="369332"/>
            </a:xfrm>
            <a:prstGeom prst="rect">
              <a:avLst/>
            </a:prstGeom>
            <a:noFill/>
          </p:spPr>
          <p:txBody>
            <a:bodyPr wrap="none" rtlCol="0">
              <a:spAutoFit/>
            </a:bodyPr>
            <a:lstStyle/>
            <a:p>
              <a:r>
                <a:rPr lang="en-US" dirty="0"/>
                <a:t>Predict 1</a:t>
              </a:r>
            </a:p>
          </p:txBody>
        </p:sp>
      </p:grpSp>
      <p:sp>
        <p:nvSpPr>
          <p:cNvPr id="42" name="Oval 41"/>
          <p:cNvSpPr/>
          <p:nvPr/>
        </p:nvSpPr>
        <p:spPr>
          <a:xfrm>
            <a:off x="1905000" y="990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981200" y="990600"/>
            <a:ext cx="527709" cy="502702"/>
          </a:xfrm>
          <a:prstGeom prst="rect">
            <a:avLst/>
          </a:prstGeom>
          <a:noFill/>
        </p:spPr>
        <p:txBody>
          <a:bodyPr wrap="none" rtlCol="0">
            <a:spAutoFit/>
          </a:bodyPr>
          <a:lstStyle/>
          <a:p>
            <a:r>
              <a:rPr lang="en-US" sz="4000" baseline="-25000" dirty="0"/>
              <a:t>+1</a:t>
            </a:r>
          </a:p>
        </p:txBody>
      </p:sp>
      <p:sp>
        <p:nvSpPr>
          <p:cNvPr id="41" name="TextBox 40"/>
          <p:cNvSpPr txBox="1"/>
          <p:nvPr/>
        </p:nvSpPr>
        <p:spPr>
          <a:xfrm>
            <a:off x="3846521" y="4186396"/>
            <a:ext cx="521297" cy="369332"/>
          </a:xfrm>
          <a:prstGeom prst="rect">
            <a:avLst/>
          </a:prstGeom>
          <a:noFill/>
        </p:spPr>
        <p:txBody>
          <a:bodyPr wrap="none" rtlCol="0">
            <a:spAutoFit/>
          </a:bodyPr>
          <a:lstStyle/>
          <a:p>
            <a:r>
              <a:rPr lang="cy-GB" dirty="0"/>
              <a:t>ŷ=1</a:t>
            </a:r>
            <a:endParaRPr lang="en-US" dirty="0"/>
          </a:p>
        </p:txBody>
      </p:sp>
      <p:sp>
        <p:nvSpPr>
          <p:cNvPr id="43" name="TextBox 42"/>
          <p:cNvSpPr txBox="1"/>
          <p:nvPr/>
        </p:nvSpPr>
        <p:spPr>
          <a:xfrm>
            <a:off x="3845069" y="5188664"/>
            <a:ext cx="521297" cy="369332"/>
          </a:xfrm>
          <a:prstGeom prst="rect">
            <a:avLst/>
          </a:prstGeom>
          <a:noFill/>
        </p:spPr>
        <p:txBody>
          <a:bodyPr wrap="none" rtlCol="0">
            <a:spAutoFit/>
          </a:bodyPr>
          <a:lstStyle/>
          <a:p>
            <a:r>
              <a:rPr lang="cy-GB" dirty="0"/>
              <a:t>ŷ=0</a:t>
            </a:r>
            <a:endParaRPr lang="en-US" dirty="0"/>
          </a:p>
        </p:txBody>
      </p:sp>
      <p:sp>
        <p:nvSpPr>
          <p:cNvPr id="45" name="TextBox 44"/>
          <p:cNvSpPr txBox="1"/>
          <p:nvPr/>
        </p:nvSpPr>
        <p:spPr>
          <a:xfrm>
            <a:off x="791323" y="4555728"/>
            <a:ext cx="295274" cy="369332"/>
          </a:xfrm>
          <a:prstGeom prst="rect">
            <a:avLst/>
          </a:prstGeom>
          <a:solidFill>
            <a:schemeClr val="bg1"/>
          </a:solidFill>
        </p:spPr>
        <p:txBody>
          <a:bodyPr wrap="none" rtlCol="0">
            <a:spAutoFit/>
          </a:bodyPr>
          <a:lstStyle/>
          <a:p>
            <a:r>
              <a:rPr lang="en-US" dirty="0"/>
              <a:t>a</a:t>
            </a:r>
          </a:p>
        </p:txBody>
      </p:sp>
      <p:cxnSp>
        <p:nvCxnSpPr>
          <p:cNvPr id="46" name="Straight Connector 45"/>
          <p:cNvCxnSpPr/>
          <p:nvPr/>
        </p:nvCxnSpPr>
        <p:spPr>
          <a:xfrm>
            <a:off x="2667000" y="1371600"/>
            <a:ext cx="1330792" cy="995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a:off x="2667000" y="2286000"/>
            <a:ext cx="1219200" cy="203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p:cNvCxnSpPr>
          <p:nvPr/>
        </p:nvCxnSpPr>
        <p:spPr>
          <a:xfrm flipV="1">
            <a:off x="2667000" y="2819400"/>
            <a:ext cx="1219200" cy="1981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611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E5AB-4F26-4BA5-A1A5-335D8792C8A7}"/>
              </a:ext>
            </a:extLst>
          </p:cNvPr>
          <p:cNvSpPr>
            <a:spLocks noGrp="1"/>
          </p:cNvSpPr>
          <p:nvPr>
            <p:ph type="title"/>
          </p:nvPr>
        </p:nvSpPr>
        <p:spPr/>
        <p:txBody>
          <a:bodyPr/>
          <a:lstStyle/>
          <a:p>
            <a:r>
              <a:rPr lang="en-US" dirty="0"/>
              <a:t>Simple Example</a:t>
            </a:r>
          </a:p>
        </p:txBody>
      </p:sp>
      <p:sp>
        <p:nvSpPr>
          <p:cNvPr id="4" name="Slide Number Placeholder 3">
            <a:extLst>
              <a:ext uri="{FF2B5EF4-FFF2-40B4-BE49-F238E27FC236}">
                <a16:creationId xmlns:a16="http://schemas.microsoft.com/office/drawing/2014/main" id="{6C1EF14E-7990-4E8A-B1D2-EA1BADF2366D}"/>
              </a:ext>
            </a:extLst>
          </p:cNvPr>
          <p:cNvSpPr>
            <a:spLocks noGrp="1"/>
          </p:cNvSpPr>
          <p:nvPr>
            <p:ph type="sldNum" sz="quarter" idx="12"/>
          </p:nvPr>
        </p:nvSpPr>
        <p:spPr/>
        <p:txBody>
          <a:bodyPr/>
          <a:lstStyle/>
          <a:p>
            <a:pPr>
              <a:defRPr/>
            </a:pPr>
            <a:fld id="{9695C8B4-01A2-485F-8B64-4640E234E3BB}" type="slidenum">
              <a:rPr lang="en-US" altLang="en-US" smtClean="0"/>
              <a:pPr>
                <a:defRPr/>
              </a:pPr>
              <a:t>12</a:t>
            </a:fld>
            <a:endParaRPr lang="en-US" altLang="en-US" dirty="0"/>
          </a:p>
        </p:txBody>
      </p:sp>
      <p:sp>
        <p:nvSpPr>
          <p:cNvPr id="5" name="TextBox 4">
            <a:extLst>
              <a:ext uri="{FF2B5EF4-FFF2-40B4-BE49-F238E27FC236}">
                <a16:creationId xmlns:a16="http://schemas.microsoft.com/office/drawing/2014/main" id="{1CB17825-C682-41AB-B984-D2FEB71625FF}"/>
              </a:ext>
            </a:extLst>
          </p:cNvPr>
          <p:cNvSpPr txBox="1"/>
          <p:nvPr/>
        </p:nvSpPr>
        <p:spPr>
          <a:xfrm>
            <a:off x="5487785" y="2578707"/>
            <a:ext cx="3628505" cy="400110"/>
          </a:xfrm>
          <a:prstGeom prst="rect">
            <a:avLst/>
          </a:prstGeom>
          <a:noFill/>
        </p:spPr>
        <p:txBody>
          <a:bodyPr wrap="square" rtlCol="0">
            <a:spAutoFit/>
          </a:bodyPr>
          <a:lstStyle/>
          <a:p>
            <a:pPr algn="ctr"/>
            <a:r>
              <a:rPr lang="en-US" sz="2000" dirty="0"/>
              <a:t>y</a:t>
            </a:r>
            <a:r>
              <a:rPr lang="en-US" sz="2000" baseline="30000" dirty="0"/>
              <a:t>(L+1) </a:t>
            </a:r>
            <a:r>
              <a:rPr lang="en-US" sz="2000" dirty="0"/>
              <a:t>= Probability of Class</a:t>
            </a:r>
          </a:p>
        </p:txBody>
      </p:sp>
      <p:grpSp>
        <p:nvGrpSpPr>
          <p:cNvPr id="12" name="Group 11">
            <a:extLst>
              <a:ext uri="{FF2B5EF4-FFF2-40B4-BE49-F238E27FC236}">
                <a16:creationId xmlns:a16="http://schemas.microsoft.com/office/drawing/2014/main" id="{20DC869C-9F6E-4970-9C85-225F807A5015}"/>
              </a:ext>
            </a:extLst>
          </p:cNvPr>
          <p:cNvGrpSpPr/>
          <p:nvPr/>
        </p:nvGrpSpPr>
        <p:grpSpPr>
          <a:xfrm>
            <a:off x="3276600" y="1770461"/>
            <a:ext cx="762000" cy="762000"/>
            <a:chOff x="762000" y="2438400"/>
            <a:chExt cx="762000" cy="762000"/>
          </a:xfrm>
        </p:grpSpPr>
        <p:sp>
          <p:nvSpPr>
            <p:cNvPr id="13" name="Oval 12">
              <a:extLst>
                <a:ext uri="{FF2B5EF4-FFF2-40B4-BE49-F238E27FC236}">
                  <a16:creationId xmlns:a16="http://schemas.microsoft.com/office/drawing/2014/main" id="{7B373425-1F76-4622-B1A7-F35311A3445F}"/>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96E3F6-F8EE-48F5-9EA4-67B5D015CAB7}"/>
                </a:ext>
              </a:extLst>
            </p:cNvPr>
            <p:cNvSpPr txBox="1"/>
            <p:nvPr/>
          </p:nvSpPr>
          <p:spPr>
            <a:xfrm>
              <a:off x="762000" y="2539425"/>
              <a:ext cx="663964" cy="584775"/>
            </a:xfrm>
            <a:prstGeom prst="rect">
              <a:avLst/>
            </a:prstGeom>
            <a:noFill/>
          </p:spPr>
          <p:txBody>
            <a:bodyPr wrap="none" rtlCol="0">
              <a:spAutoFit/>
            </a:bodyPr>
            <a:lstStyle/>
            <a:p>
              <a:r>
                <a:rPr lang="en-US" sz="3200" dirty="0"/>
                <a:t>a</a:t>
              </a:r>
              <a:r>
                <a:rPr lang="en-US" sz="3200" baseline="30000" dirty="0"/>
                <a:t>(L)</a:t>
              </a:r>
            </a:p>
          </p:txBody>
        </p:sp>
      </p:grpSp>
      <p:sp>
        <p:nvSpPr>
          <p:cNvPr id="19" name="Oval 18">
            <a:extLst>
              <a:ext uri="{FF2B5EF4-FFF2-40B4-BE49-F238E27FC236}">
                <a16:creationId xmlns:a16="http://schemas.microsoft.com/office/drawing/2014/main" id="{BCC3EF12-6FAA-4452-B21C-FFA90B18197E}"/>
              </a:ext>
            </a:extLst>
          </p:cNvPr>
          <p:cNvSpPr/>
          <p:nvPr/>
        </p:nvSpPr>
        <p:spPr>
          <a:xfrm>
            <a:off x="5486400" y="1770461"/>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38A008D-E346-4026-9CD2-8BFF91633F55}"/>
              </a:ext>
            </a:extLst>
          </p:cNvPr>
          <p:cNvCxnSpPr>
            <a:cxnSpLocks/>
          </p:cNvCxnSpPr>
          <p:nvPr/>
        </p:nvCxnSpPr>
        <p:spPr>
          <a:xfrm>
            <a:off x="4038600" y="2162482"/>
            <a:ext cx="144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48AA17-D833-44ED-A785-A6431A174483}"/>
              </a:ext>
            </a:extLst>
          </p:cNvPr>
          <p:cNvCxnSpPr>
            <a:cxnSpLocks/>
            <a:endCxn id="14" idx="1"/>
          </p:cNvCxnSpPr>
          <p:nvPr/>
        </p:nvCxnSpPr>
        <p:spPr>
          <a:xfrm>
            <a:off x="1863813" y="2151461"/>
            <a:ext cx="1412787" cy="12413"/>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E880E20-88D9-4F08-9E5A-343AF1000D5A}"/>
              </a:ext>
            </a:extLst>
          </p:cNvPr>
          <p:cNvSpPr/>
          <p:nvPr/>
        </p:nvSpPr>
        <p:spPr>
          <a:xfrm>
            <a:off x="2091104" y="1736302"/>
            <a:ext cx="837089" cy="461665"/>
          </a:xfrm>
          <a:prstGeom prst="rect">
            <a:avLst/>
          </a:prstGeom>
        </p:spPr>
        <p:txBody>
          <a:bodyPr wrap="none">
            <a:spAutoFit/>
          </a:bodyPr>
          <a:lstStyle/>
          <a:p>
            <a:r>
              <a:rPr lang="en-US" sz="2400" dirty="0">
                <a:latin typeface="+mn-lt"/>
              </a:rPr>
              <a:t>W</a:t>
            </a:r>
            <a:r>
              <a:rPr lang="en-US" sz="2400" baseline="30000" dirty="0"/>
              <a:t>(L-1)</a:t>
            </a:r>
            <a:endParaRPr lang="en-US" sz="2400" dirty="0"/>
          </a:p>
        </p:txBody>
      </p:sp>
      <p:sp>
        <p:nvSpPr>
          <p:cNvPr id="42" name="Rectangle 41">
            <a:extLst>
              <a:ext uri="{FF2B5EF4-FFF2-40B4-BE49-F238E27FC236}">
                <a16:creationId xmlns:a16="http://schemas.microsoft.com/office/drawing/2014/main" id="{CE94AC80-1525-4B08-8A7B-C34E2AD4AA5D}"/>
              </a:ext>
            </a:extLst>
          </p:cNvPr>
          <p:cNvSpPr/>
          <p:nvPr/>
        </p:nvSpPr>
        <p:spPr>
          <a:xfrm>
            <a:off x="4495800" y="1700817"/>
            <a:ext cx="670376" cy="461665"/>
          </a:xfrm>
          <a:prstGeom prst="rect">
            <a:avLst/>
          </a:prstGeom>
        </p:spPr>
        <p:txBody>
          <a:bodyPr wrap="none">
            <a:spAutoFit/>
          </a:bodyPr>
          <a:lstStyle/>
          <a:p>
            <a:r>
              <a:rPr lang="en-US" sz="2400" dirty="0">
                <a:latin typeface="+mn-lt"/>
              </a:rPr>
              <a:t>W</a:t>
            </a:r>
            <a:r>
              <a:rPr lang="en-US" sz="2400" baseline="30000" dirty="0"/>
              <a:t>(L)</a:t>
            </a:r>
            <a:endParaRPr lang="en-US" sz="2400" dirty="0"/>
          </a:p>
        </p:txBody>
      </p:sp>
      <p:sp>
        <p:nvSpPr>
          <p:cNvPr id="43" name="TextBox 42">
            <a:extLst>
              <a:ext uri="{FF2B5EF4-FFF2-40B4-BE49-F238E27FC236}">
                <a16:creationId xmlns:a16="http://schemas.microsoft.com/office/drawing/2014/main" id="{7F4E725A-D129-40A8-AE8C-36DF68BDCB8A}"/>
              </a:ext>
            </a:extLst>
          </p:cNvPr>
          <p:cNvSpPr txBox="1"/>
          <p:nvPr/>
        </p:nvSpPr>
        <p:spPr>
          <a:xfrm>
            <a:off x="723900" y="2828764"/>
            <a:ext cx="8077200" cy="3580467"/>
          </a:xfrm>
          <a:prstGeom prst="rect">
            <a:avLst/>
          </a:prstGeom>
          <a:noFill/>
        </p:spPr>
        <p:txBody>
          <a:bodyPr wrap="square" rtlCol="0">
            <a:spAutoFit/>
          </a:bodyPr>
          <a:lstStyle/>
          <a:p>
            <a:r>
              <a:rPr lang="en-US" sz="2000" dirty="0"/>
              <a:t>In this simple case, the outcome is</a:t>
            </a:r>
          </a:p>
          <a:p>
            <a:endParaRPr lang="en-US" sz="2000" dirty="0"/>
          </a:p>
          <a:p>
            <a:r>
              <a:rPr lang="en-US" sz="2000" dirty="0"/>
              <a:t>	 y</a:t>
            </a:r>
            <a:r>
              <a:rPr lang="en-US" sz="2000" baseline="30000" dirty="0"/>
              <a:t>(L+1)  </a:t>
            </a:r>
            <a:r>
              <a:rPr lang="en-US" sz="2000" dirty="0"/>
              <a:t>= sigmoid(a</a:t>
            </a:r>
            <a:r>
              <a:rPr lang="en-US" sz="2000" baseline="30000" dirty="0"/>
              <a:t>(L) </a:t>
            </a:r>
            <a:r>
              <a:rPr lang="en-US" sz="2000" dirty="0"/>
              <a:t>* W</a:t>
            </a:r>
            <a:r>
              <a:rPr lang="en-US" sz="2000" baseline="30000" dirty="0"/>
              <a:t>(L)</a:t>
            </a:r>
            <a:r>
              <a:rPr lang="en-US" sz="2000" dirty="0"/>
              <a:t>) = </a:t>
            </a:r>
            <a:r>
              <a:rPr lang="en-US" sz="2000" dirty="0">
                <a:latin typeface="Symbol" panose="05050102010706020507" pitchFamily="18" charset="2"/>
              </a:rPr>
              <a:t>s</a:t>
            </a:r>
            <a:r>
              <a:rPr lang="en-US" sz="2000" dirty="0"/>
              <a:t>(a</a:t>
            </a:r>
            <a:r>
              <a:rPr lang="en-US" sz="2000" baseline="30000" dirty="0"/>
              <a:t>(L) </a:t>
            </a:r>
            <a:r>
              <a:rPr lang="en-US" sz="2000" dirty="0"/>
              <a:t>* W</a:t>
            </a:r>
            <a:r>
              <a:rPr lang="en-US" sz="2000" baseline="30000" dirty="0"/>
              <a:t>(L)</a:t>
            </a:r>
            <a:r>
              <a:rPr lang="en-US" sz="2000" dirty="0"/>
              <a:t>)  = </a:t>
            </a:r>
            <a:r>
              <a:rPr lang="en-US" sz="2000" dirty="0">
                <a:latin typeface="Symbol" panose="05050102010706020507" pitchFamily="18" charset="2"/>
              </a:rPr>
              <a:t>s</a:t>
            </a:r>
            <a:r>
              <a:rPr lang="en-US" sz="2000" dirty="0"/>
              <a:t>(z</a:t>
            </a:r>
            <a:r>
              <a:rPr lang="en-US" sz="2000" baseline="30000" dirty="0"/>
              <a:t>(L)</a:t>
            </a:r>
            <a:r>
              <a:rPr lang="en-US" sz="2000" dirty="0"/>
              <a:t>) </a:t>
            </a:r>
          </a:p>
          <a:p>
            <a:r>
              <a:rPr lang="en-US" sz="2000" dirty="0"/>
              <a:t>				</a:t>
            </a:r>
            <a:r>
              <a:rPr lang="en-US" sz="1600" dirty="0"/>
              <a:t>(note: because there is no bias in this example)</a:t>
            </a:r>
            <a:endParaRPr lang="en-US" sz="2000" dirty="0"/>
          </a:p>
          <a:p>
            <a:endParaRPr lang="en-US" sz="2000" dirty="0"/>
          </a:p>
          <a:p>
            <a:r>
              <a:rPr lang="en-US" sz="2000" dirty="0"/>
              <a:t>And the error is</a:t>
            </a:r>
          </a:p>
          <a:p>
            <a:endParaRPr lang="en-US" sz="2000" dirty="0"/>
          </a:p>
          <a:p>
            <a:r>
              <a:rPr lang="en-US" sz="2000" dirty="0"/>
              <a:t>	J = [y - y</a:t>
            </a:r>
            <a:r>
              <a:rPr lang="en-US" sz="2000" baseline="30000" dirty="0"/>
              <a:t>(L+1) </a:t>
            </a:r>
            <a:r>
              <a:rPr lang="en-US" sz="2000" dirty="0"/>
              <a:t>]</a:t>
            </a:r>
            <a:r>
              <a:rPr lang="en-US" sz="2000" baseline="30000" dirty="0"/>
              <a:t>2  </a:t>
            </a:r>
            <a:r>
              <a:rPr lang="en-US" sz="2000" dirty="0"/>
              <a:t>= [y - </a:t>
            </a:r>
            <a:r>
              <a:rPr lang="en-US" sz="2000" dirty="0">
                <a:latin typeface="Symbol" panose="05050102010706020507" pitchFamily="18" charset="2"/>
              </a:rPr>
              <a:t>s</a:t>
            </a:r>
            <a:r>
              <a:rPr lang="en-US" sz="2000" dirty="0"/>
              <a:t>(z</a:t>
            </a:r>
            <a:r>
              <a:rPr lang="en-US" sz="2000" baseline="30000" dirty="0"/>
              <a:t>(L)</a:t>
            </a:r>
            <a:r>
              <a:rPr lang="en-US" sz="2000" dirty="0"/>
              <a:t>)]</a:t>
            </a:r>
            <a:r>
              <a:rPr lang="en-US" sz="2000" baseline="30000" dirty="0"/>
              <a:t>2</a:t>
            </a:r>
          </a:p>
          <a:p>
            <a:endParaRPr lang="en-US" sz="2000" baseline="30000" dirty="0"/>
          </a:p>
          <a:p>
            <a:endParaRPr lang="en-US" sz="2000" baseline="30000" dirty="0"/>
          </a:p>
          <a:p>
            <a:r>
              <a:rPr lang="en-US" sz="2000" dirty="0"/>
              <a:t>In order to figure out how to modify W</a:t>
            </a:r>
            <a:r>
              <a:rPr lang="en-US" sz="2000" baseline="30000" dirty="0"/>
              <a:t>(L)</a:t>
            </a:r>
            <a:r>
              <a:rPr lang="en-US" sz="2000" dirty="0"/>
              <a:t>, we need to find     </a:t>
            </a:r>
            <a:r>
              <a:rPr lang="en-US" sz="2000" u="sng" dirty="0">
                <a:latin typeface="Symbol" panose="05050102010706020507" pitchFamily="18" charset="2"/>
              </a:rPr>
              <a:t>d</a:t>
            </a:r>
            <a:r>
              <a:rPr lang="en-US" sz="2000" u="sng" dirty="0"/>
              <a:t> J</a:t>
            </a:r>
            <a:endParaRPr lang="en-US" sz="2000" dirty="0"/>
          </a:p>
          <a:p>
            <a:r>
              <a:rPr lang="en-US" sz="2000" dirty="0">
                <a:latin typeface="Symbol" panose="05050102010706020507" pitchFamily="18" charset="2"/>
              </a:rPr>
              <a:t>						           d</a:t>
            </a:r>
            <a:r>
              <a:rPr lang="en-US" sz="2000" dirty="0"/>
              <a:t> W</a:t>
            </a:r>
            <a:r>
              <a:rPr lang="en-US" sz="2000" baseline="30000" dirty="0"/>
              <a:t>(L)</a:t>
            </a:r>
            <a:endParaRPr lang="en-US" sz="2000" dirty="0"/>
          </a:p>
        </p:txBody>
      </p:sp>
      <p:grpSp>
        <p:nvGrpSpPr>
          <p:cNvPr id="21" name="Group 20">
            <a:extLst>
              <a:ext uri="{FF2B5EF4-FFF2-40B4-BE49-F238E27FC236}">
                <a16:creationId xmlns:a16="http://schemas.microsoft.com/office/drawing/2014/main" id="{3ABBCE5B-54A0-4F63-9D21-F5BA57AD03DF}"/>
              </a:ext>
            </a:extLst>
          </p:cNvPr>
          <p:cNvGrpSpPr/>
          <p:nvPr/>
        </p:nvGrpSpPr>
        <p:grpSpPr>
          <a:xfrm>
            <a:off x="1066800" y="1770461"/>
            <a:ext cx="886781" cy="762000"/>
            <a:chOff x="762000" y="2438400"/>
            <a:chExt cx="886781" cy="762000"/>
          </a:xfrm>
        </p:grpSpPr>
        <p:sp>
          <p:nvSpPr>
            <p:cNvPr id="22" name="Oval 21">
              <a:extLst>
                <a:ext uri="{FF2B5EF4-FFF2-40B4-BE49-F238E27FC236}">
                  <a16:creationId xmlns:a16="http://schemas.microsoft.com/office/drawing/2014/main" id="{495322DF-F06A-4997-ACB1-D2042C682173}"/>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CC7DEC7-92C4-49D6-AD1F-3AE07D3249F6}"/>
                </a:ext>
              </a:extLst>
            </p:cNvPr>
            <p:cNvSpPr txBox="1"/>
            <p:nvPr/>
          </p:nvSpPr>
          <p:spPr>
            <a:xfrm>
              <a:off x="762000" y="2539425"/>
              <a:ext cx="886781" cy="584775"/>
            </a:xfrm>
            <a:prstGeom prst="rect">
              <a:avLst/>
            </a:prstGeom>
            <a:noFill/>
          </p:spPr>
          <p:txBody>
            <a:bodyPr wrap="none" rtlCol="0">
              <a:spAutoFit/>
            </a:bodyPr>
            <a:lstStyle/>
            <a:p>
              <a:r>
                <a:rPr lang="en-US" sz="3200" dirty="0"/>
                <a:t>a</a:t>
              </a:r>
              <a:r>
                <a:rPr lang="en-US" sz="3200" baseline="30000" dirty="0"/>
                <a:t>(L-1)</a:t>
              </a:r>
            </a:p>
          </p:txBody>
        </p:sp>
      </p:grpSp>
      <p:sp>
        <p:nvSpPr>
          <p:cNvPr id="10" name="TextBox 9">
            <a:extLst>
              <a:ext uri="{FF2B5EF4-FFF2-40B4-BE49-F238E27FC236}">
                <a16:creationId xmlns:a16="http://schemas.microsoft.com/office/drawing/2014/main" id="{C36B563E-C210-42C1-9B0D-8C96BB8D46A6}"/>
              </a:ext>
            </a:extLst>
          </p:cNvPr>
          <p:cNvSpPr txBox="1"/>
          <p:nvPr/>
        </p:nvSpPr>
        <p:spPr>
          <a:xfrm>
            <a:off x="5486400" y="1809930"/>
            <a:ext cx="971550" cy="523220"/>
          </a:xfrm>
          <a:prstGeom prst="rect">
            <a:avLst/>
          </a:prstGeom>
          <a:noFill/>
        </p:spPr>
        <p:txBody>
          <a:bodyPr wrap="square" rtlCol="0">
            <a:spAutoFit/>
          </a:bodyPr>
          <a:lstStyle/>
          <a:p>
            <a:r>
              <a:rPr lang="en-US" sz="2800" dirty="0"/>
              <a:t>y</a:t>
            </a:r>
            <a:r>
              <a:rPr lang="en-US" sz="2800" baseline="30000" dirty="0"/>
              <a:t>(L+1)</a:t>
            </a:r>
          </a:p>
        </p:txBody>
      </p:sp>
    </p:spTree>
    <p:extLst>
      <p:ext uri="{BB962C8B-B14F-4D97-AF65-F5344CB8AC3E}">
        <p14:creationId xmlns:p14="http://schemas.microsoft.com/office/powerpoint/2010/main" val="851248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E5AB-4F26-4BA5-A1A5-335D8792C8A7}"/>
              </a:ext>
            </a:extLst>
          </p:cNvPr>
          <p:cNvSpPr>
            <a:spLocks noGrp="1"/>
          </p:cNvSpPr>
          <p:nvPr>
            <p:ph type="title"/>
          </p:nvPr>
        </p:nvSpPr>
        <p:spPr/>
        <p:txBody>
          <a:bodyPr/>
          <a:lstStyle/>
          <a:p>
            <a:r>
              <a:rPr lang="en-US" dirty="0"/>
              <a:t>Simple Example</a:t>
            </a:r>
          </a:p>
        </p:txBody>
      </p:sp>
      <p:sp>
        <p:nvSpPr>
          <p:cNvPr id="4" name="Slide Number Placeholder 3">
            <a:extLst>
              <a:ext uri="{FF2B5EF4-FFF2-40B4-BE49-F238E27FC236}">
                <a16:creationId xmlns:a16="http://schemas.microsoft.com/office/drawing/2014/main" id="{6C1EF14E-7990-4E8A-B1D2-EA1BADF2366D}"/>
              </a:ext>
            </a:extLst>
          </p:cNvPr>
          <p:cNvSpPr>
            <a:spLocks noGrp="1"/>
          </p:cNvSpPr>
          <p:nvPr>
            <p:ph type="sldNum" sz="quarter" idx="12"/>
          </p:nvPr>
        </p:nvSpPr>
        <p:spPr/>
        <p:txBody>
          <a:bodyPr/>
          <a:lstStyle/>
          <a:p>
            <a:pPr>
              <a:defRPr/>
            </a:pPr>
            <a:fld id="{9695C8B4-01A2-485F-8B64-4640E234E3BB}" type="slidenum">
              <a:rPr lang="en-US" altLang="en-US" smtClean="0"/>
              <a:pPr>
                <a:defRPr/>
              </a:pPr>
              <a:t>13</a:t>
            </a:fld>
            <a:endParaRPr lang="en-US" altLang="en-US"/>
          </a:p>
        </p:txBody>
      </p:sp>
      <p:grpSp>
        <p:nvGrpSpPr>
          <p:cNvPr id="6" name="Group 5">
            <a:extLst>
              <a:ext uri="{FF2B5EF4-FFF2-40B4-BE49-F238E27FC236}">
                <a16:creationId xmlns:a16="http://schemas.microsoft.com/office/drawing/2014/main" id="{833968A9-DDDA-45FE-9731-9393DB64A619}"/>
              </a:ext>
            </a:extLst>
          </p:cNvPr>
          <p:cNvGrpSpPr/>
          <p:nvPr/>
        </p:nvGrpSpPr>
        <p:grpSpPr>
          <a:xfrm>
            <a:off x="1066800" y="1844717"/>
            <a:ext cx="797013" cy="762000"/>
            <a:chOff x="762000" y="2438400"/>
            <a:chExt cx="797013" cy="762000"/>
          </a:xfrm>
        </p:grpSpPr>
        <p:sp>
          <p:nvSpPr>
            <p:cNvPr id="7" name="Oval 6">
              <a:extLst>
                <a:ext uri="{FF2B5EF4-FFF2-40B4-BE49-F238E27FC236}">
                  <a16:creationId xmlns:a16="http://schemas.microsoft.com/office/drawing/2014/main" id="{E568CEEA-E1F3-4DD0-ABBA-1CCD28149BFC}"/>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2D1542-3735-4881-A433-286F69CA6ADD}"/>
                </a:ext>
              </a:extLst>
            </p:cNvPr>
            <p:cNvSpPr txBox="1"/>
            <p:nvPr/>
          </p:nvSpPr>
          <p:spPr>
            <a:xfrm>
              <a:off x="762000" y="2539425"/>
              <a:ext cx="797013" cy="523220"/>
            </a:xfrm>
            <a:prstGeom prst="rect">
              <a:avLst/>
            </a:prstGeom>
            <a:noFill/>
          </p:spPr>
          <p:txBody>
            <a:bodyPr wrap="none" rtlCol="0">
              <a:spAutoFit/>
            </a:bodyPr>
            <a:lstStyle/>
            <a:p>
              <a:r>
                <a:rPr lang="en-US" sz="2800" dirty="0"/>
                <a:t>a</a:t>
              </a:r>
              <a:r>
                <a:rPr lang="en-US" sz="2800" baseline="30000" dirty="0"/>
                <a:t>(L-1)</a:t>
              </a:r>
            </a:p>
          </p:txBody>
        </p:sp>
      </p:grpSp>
      <p:grpSp>
        <p:nvGrpSpPr>
          <p:cNvPr id="12" name="Group 11">
            <a:extLst>
              <a:ext uri="{FF2B5EF4-FFF2-40B4-BE49-F238E27FC236}">
                <a16:creationId xmlns:a16="http://schemas.microsoft.com/office/drawing/2014/main" id="{20DC869C-9F6E-4970-9C85-225F807A5015}"/>
              </a:ext>
            </a:extLst>
          </p:cNvPr>
          <p:cNvGrpSpPr/>
          <p:nvPr/>
        </p:nvGrpSpPr>
        <p:grpSpPr>
          <a:xfrm>
            <a:off x="3276600" y="1790700"/>
            <a:ext cx="762000" cy="762000"/>
            <a:chOff x="762000" y="2438400"/>
            <a:chExt cx="762000" cy="762000"/>
          </a:xfrm>
        </p:grpSpPr>
        <p:sp>
          <p:nvSpPr>
            <p:cNvPr id="13" name="Oval 12">
              <a:extLst>
                <a:ext uri="{FF2B5EF4-FFF2-40B4-BE49-F238E27FC236}">
                  <a16:creationId xmlns:a16="http://schemas.microsoft.com/office/drawing/2014/main" id="{7B373425-1F76-4622-B1A7-F35311A3445F}"/>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96E3F6-F8EE-48F5-9EA4-67B5D015CAB7}"/>
                </a:ext>
              </a:extLst>
            </p:cNvPr>
            <p:cNvSpPr txBox="1"/>
            <p:nvPr/>
          </p:nvSpPr>
          <p:spPr>
            <a:xfrm>
              <a:off x="762000" y="2539425"/>
              <a:ext cx="663964" cy="584775"/>
            </a:xfrm>
            <a:prstGeom prst="rect">
              <a:avLst/>
            </a:prstGeom>
            <a:noFill/>
          </p:spPr>
          <p:txBody>
            <a:bodyPr wrap="none" rtlCol="0">
              <a:spAutoFit/>
            </a:bodyPr>
            <a:lstStyle/>
            <a:p>
              <a:r>
                <a:rPr lang="en-US" sz="3200" dirty="0"/>
                <a:t>a</a:t>
              </a:r>
              <a:r>
                <a:rPr lang="en-US" sz="3200" baseline="30000" dirty="0"/>
                <a:t>(L)</a:t>
              </a:r>
            </a:p>
          </p:txBody>
        </p:sp>
      </p:grpSp>
      <p:grpSp>
        <p:nvGrpSpPr>
          <p:cNvPr id="18" name="Group 17">
            <a:extLst>
              <a:ext uri="{FF2B5EF4-FFF2-40B4-BE49-F238E27FC236}">
                <a16:creationId xmlns:a16="http://schemas.microsoft.com/office/drawing/2014/main" id="{A5A4D0B7-64D4-4DB2-91AE-1B60FC4C55DC}"/>
              </a:ext>
            </a:extLst>
          </p:cNvPr>
          <p:cNvGrpSpPr/>
          <p:nvPr/>
        </p:nvGrpSpPr>
        <p:grpSpPr>
          <a:xfrm>
            <a:off x="5417785" y="1790700"/>
            <a:ext cx="841897" cy="762000"/>
            <a:chOff x="693385" y="2438400"/>
            <a:chExt cx="841897" cy="762000"/>
          </a:xfrm>
        </p:grpSpPr>
        <p:sp>
          <p:nvSpPr>
            <p:cNvPr id="19" name="Oval 18">
              <a:extLst>
                <a:ext uri="{FF2B5EF4-FFF2-40B4-BE49-F238E27FC236}">
                  <a16:creationId xmlns:a16="http://schemas.microsoft.com/office/drawing/2014/main" id="{BCC3EF12-6FAA-4452-B21C-FFA90B18197E}"/>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182A07-8E4D-4CA8-9D53-124554C3502A}"/>
                </a:ext>
              </a:extLst>
            </p:cNvPr>
            <p:cNvSpPr txBox="1"/>
            <p:nvPr/>
          </p:nvSpPr>
          <p:spPr>
            <a:xfrm>
              <a:off x="693385" y="2519317"/>
              <a:ext cx="841897" cy="523220"/>
            </a:xfrm>
            <a:prstGeom prst="rect">
              <a:avLst/>
            </a:prstGeom>
            <a:noFill/>
          </p:spPr>
          <p:txBody>
            <a:bodyPr wrap="none" rtlCol="0">
              <a:spAutoFit/>
            </a:bodyPr>
            <a:lstStyle/>
            <a:p>
              <a:r>
                <a:rPr lang="en-US" sz="2800" dirty="0"/>
                <a:t>y</a:t>
              </a:r>
              <a:r>
                <a:rPr lang="en-US" sz="2800" baseline="30000" dirty="0"/>
                <a:t>(L+1)</a:t>
              </a:r>
            </a:p>
          </p:txBody>
        </p:sp>
      </p:grpSp>
      <p:cxnSp>
        <p:nvCxnSpPr>
          <p:cNvPr id="24" name="Straight Connector 23">
            <a:extLst>
              <a:ext uri="{FF2B5EF4-FFF2-40B4-BE49-F238E27FC236}">
                <a16:creationId xmlns:a16="http://schemas.microsoft.com/office/drawing/2014/main" id="{638A008D-E346-4026-9CD2-8BFF91633F55}"/>
              </a:ext>
            </a:extLst>
          </p:cNvPr>
          <p:cNvCxnSpPr>
            <a:cxnSpLocks/>
          </p:cNvCxnSpPr>
          <p:nvPr/>
        </p:nvCxnSpPr>
        <p:spPr>
          <a:xfrm>
            <a:off x="4038600" y="2162482"/>
            <a:ext cx="144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48AA17-D833-44ED-A785-A6431A174483}"/>
              </a:ext>
            </a:extLst>
          </p:cNvPr>
          <p:cNvCxnSpPr>
            <a:cxnSpLocks/>
            <a:endCxn id="14" idx="1"/>
          </p:cNvCxnSpPr>
          <p:nvPr/>
        </p:nvCxnSpPr>
        <p:spPr>
          <a:xfrm flipV="1">
            <a:off x="1828800" y="2184113"/>
            <a:ext cx="1447800" cy="23240"/>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E880E20-88D9-4F08-9E5A-343AF1000D5A}"/>
              </a:ext>
            </a:extLst>
          </p:cNvPr>
          <p:cNvSpPr/>
          <p:nvPr/>
        </p:nvSpPr>
        <p:spPr>
          <a:xfrm>
            <a:off x="2189950" y="1756574"/>
            <a:ext cx="837089" cy="461665"/>
          </a:xfrm>
          <a:prstGeom prst="rect">
            <a:avLst/>
          </a:prstGeom>
        </p:spPr>
        <p:txBody>
          <a:bodyPr wrap="none">
            <a:spAutoFit/>
          </a:bodyPr>
          <a:lstStyle/>
          <a:p>
            <a:r>
              <a:rPr lang="en-US" sz="2400" dirty="0">
                <a:latin typeface="+mn-lt"/>
              </a:rPr>
              <a:t>W</a:t>
            </a:r>
            <a:r>
              <a:rPr lang="en-US" sz="2400" baseline="30000" dirty="0"/>
              <a:t>(L-1)</a:t>
            </a:r>
            <a:endParaRPr lang="en-US" sz="2400" dirty="0"/>
          </a:p>
        </p:txBody>
      </p:sp>
      <p:sp>
        <p:nvSpPr>
          <p:cNvPr id="42" name="Rectangle 41">
            <a:extLst>
              <a:ext uri="{FF2B5EF4-FFF2-40B4-BE49-F238E27FC236}">
                <a16:creationId xmlns:a16="http://schemas.microsoft.com/office/drawing/2014/main" id="{CE94AC80-1525-4B08-8A7B-C34E2AD4AA5D}"/>
              </a:ext>
            </a:extLst>
          </p:cNvPr>
          <p:cNvSpPr/>
          <p:nvPr/>
        </p:nvSpPr>
        <p:spPr>
          <a:xfrm>
            <a:off x="4439826" y="1700817"/>
            <a:ext cx="670376" cy="461665"/>
          </a:xfrm>
          <a:prstGeom prst="rect">
            <a:avLst/>
          </a:prstGeom>
        </p:spPr>
        <p:txBody>
          <a:bodyPr wrap="none">
            <a:spAutoFit/>
          </a:bodyPr>
          <a:lstStyle/>
          <a:p>
            <a:r>
              <a:rPr lang="en-US" sz="2400" dirty="0">
                <a:latin typeface="+mn-lt"/>
              </a:rPr>
              <a:t>W</a:t>
            </a:r>
            <a:r>
              <a:rPr lang="en-US" sz="2400" baseline="30000" dirty="0"/>
              <a:t>(L)</a:t>
            </a:r>
            <a:endParaRPr lang="en-US" sz="2400" dirty="0"/>
          </a:p>
        </p:txBody>
      </p:sp>
      <p:sp>
        <p:nvSpPr>
          <p:cNvPr id="43" name="TextBox 42">
            <a:extLst>
              <a:ext uri="{FF2B5EF4-FFF2-40B4-BE49-F238E27FC236}">
                <a16:creationId xmlns:a16="http://schemas.microsoft.com/office/drawing/2014/main" id="{7F4E725A-D129-40A8-AE8C-36DF68BDCB8A}"/>
              </a:ext>
            </a:extLst>
          </p:cNvPr>
          <p:cNvSpPr txBox="1"/>
          <p:nvPr/>
        </p:nvSpPr>
        <p:spPr>
          <a:xfrm>
            <a:off x="762000" y="3116199"/>
            <a:ext cx="8077200" cy="3785652"/>
          </a:xfrm>
          <a:prstGeom prst="rect">
            <a:avLst/>
          </a:prstGeom>
          <a:noFill/>
        </p:spPr>
        <p:txBody>
          <a:bodyPr wrap="square" rtlCol="0">
            <a:spAutoFit/>
          </a:bodyPr>
          <a:lstStyle/>
          <a:p>
            <a:endParaRPr lang="en-US" sz="2000" dirty="0"/>
          </a:p>
          <a:p>
            <a:endParaRPr lang="en-US" sz="2000" dirty="0"/>
          </a:p>
          <a:p>
            <a:r>
              <a:rPr lang="en-US" sz="2000" dirty="0"/>
              <a:t>Remember the chain rule: for some function f(z), where z is a function of some other parameters x:</a:t>
            </a:r>
          </a:p>
          <a:p>
            <a:endParaRPr lang="en-US" sz="2000" dirty="0"/>
          </a:p>
          <a:p>
            <a:r>
              <a:rPr lang="en-US" sz="2000" dirty="0"/>
              <a:t>		  </a:t>
            </a:r>
            <a:r>
              <a:rPr lang="en-US" sz="2000" u="sng" dirty="0">
                <a:latin typeface="Symbol" panose="05050102010706020507" pitchFamily="18" charset="2"/>
              </a:rPr>
              <a:t>d</a:t>
            </a:r>
            <a:r>
              <a:rPr lang="en-US" sz="2000" u="sng" dirty="0"/>
              <a:t> f </a:t>
            </a:r>
            <a:r>
              <a:rPr lang="en-US" sz="2000" dirty="0"/>
              <a:t>   = </a:t>
            </a:r>
            <a:r>
              <a:rPr lang="en-US" sz="2000" u="sng" dirty="0">
                <a:latin typeface="Symbol" panose="05050102010706020507" pitchFamily="18" charset="2"/>
              </a:rPr>
              <a:t>d</a:t>
            </a:r>
            <a:r>
              <a:rPr lang="en-US" sz="2000" u="sng" dirty="0"/>
              <a:t> f</a:t>
            </a:r>
            <a:r>
              <a:rPr lang="en-US" sz="2000" dirty="0"/>
              <a:t>      </a:t>
            </a:r>
            <a:r>
              <a:rPr lang="en-US" sz="2000" u="sng" dirty="0">
                <a:latin typeface="Symbol" panose="05050102010706020507" pitchFamily="18" charset="2"/>
              </a:rPr>
              <a:t>d </a:t>
            </a:r>
            <a:r>
              <a:rPr lang="en-US" sz="2000" u="sng" dirty="0">
                <a:latin typeface="+mn-lt"/>
              </a:rPr>
              <a:t>z</a:t>
            </a:r>
            <a:endParaRPr lang="en-US" sz="2000" dirty="0">
              <a:latin typeface="+mn-lt"/>
            </a:endParaRPr>
          </a:p>
          <a:p>
            <a:r>
              <a:rPr lang="en-US" sz="2000" dirty="0"/>
              <a:t>		</a:t>
            </a:r>
            <a:r>
              <a:rPr lang="en-US" sz="2000" dirty="0">
                <a:latin typeface="Symbol" panose="05050102010706020507" pitchFamily="18" charset="2"/>
              </a:rPr>
              <a:t>  d</a:t>
            </a:r>
            <a:r>
              <a:rPr lang="en-US" sz="2000" dirty="0"/>
              <a:t> x      </a:t>
            </a:r>
            <a:r>
              <a:rPr lang="en-US" sz="2000" dirty="0">
                <a:latin typeface="Symbol" panose="05050102010706020507" pitchFamily="18" charset="2"/>
              </a:rPr>
              <a:t>d </a:t>
            </a:r>
            <a:r>
              <a:rPr lang="en-US" sz="2000" dirty="0">
                <a:latin typeface="+mn-lt"/>
              </a:rPr>
              <a:t>z</a:t>
            </a:r>
            <a:r>
              <a:rPr lang="en-US" sz="2000" dirty="0"/>
              <a:t>      </a:t>
            </a:r>
            <a:r>
              <a:rPr lang="en-US" sz="2000" dirty="0">
                <a:latin typeface="Symbol" panose="05050102010706020507" pitchFamily="18" charset="2"/>
              </a:rPr>
              <a:t>d </a:t>
            </a:r>
            <a:r>
              <a:rPr lang="en-US" sz="2000" dirty="0">
                <a:latin typeface="+mn-lt"/>
              </a:rPr>
              <a:t>x</a:t>
            </a:r>
            <a:r>
              <a:rPr lang="en-US" sz="2000" dirty="0"/>
              <a:t> </a:t>
            </a:r>
          </a:p>
          <a:p>
            <a:endParaRPr lang="en-US" sz="2000" dirty="0"/>
          </a:p>
          <a:p>
            <a:endParaRPr lang="en-US" sz="2000" dirty="0"/>
          </a:p>
          <a:p>
            <a:endParaRPr lang="en-US" sz="2000" dirty="0"/>
          </a:p>
          <a:p>
            <a:endParaRPr lang="en-US" sz="2000" dirty="0"/>
          </a:p>
          <a:p>
            <a:endParaRPr lang="en-US" sz="2000" dirty="0"/>
          </a:p>
        </p:txBody>
      </p:sp>
      <p:sp>
        <p:nvSpPr>
          <p:cNvPr id="44" name="TextBox 43">
            <a:extLst>
              <a:ext uri="{FF2B5EF4-FFF2-40B4-BE49-F238E27FC236}">
                <a16:creationId xmlns:a16="http://schemas.microsoft.com/office/drawing/2014/main" id="{943D83BD-6D38-4CF3-9692-B92B37272FC8}"/>
              </a:ext>
            </a:extLst>
          </p:cNvPr>
          <p:cNvSpPr txBox="1"/>
          <p:nvPr/>
        </p:nvSpPr>
        <p:spPr>
          <a:xfrm>
            <a:off x="3734362" y="4824359"/>
            <a:ext cx="300082"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F47ABDAA-16DC-47A2-BB14-B5A98A20EEB8}"/>
              </a:ext>
            </a:extLst>
          </p:cNvPr>
          <p:cNvSpPr txBox="1"/>
          <p:nvPr/>
        </p:nvSpPr>
        <p:spPr>
          <a:xfrm>
            <a:off x="5221779" y="2766619"/>
            <a:ext cx="3628505" cy="400110"/>
          </a:xfrm>
          <a:prstGeom prst="rect">
            <a:avLst/>
          </a:prstGeom>
          <a:noFill/>
        </p:spPr>
        <p:txBody>
          <a:bodyPr wrap="square" rtlCol="0">
            <a:spAutoFit/>
          </a:bodyPr>
          <a:lstStyle/>
          <a:p>
            <a:pPr algn="ctr"/>
            <a:r>
              <a:rPr lang="en-US" sz="2000" dirty="0"/>
              <a:t>y</a:t>
            </a:r>
            <a:r>
              <a:rPr lang="en-US" sz="2000" baseline="30000" dirty="0"/>
              <a:t>(L+1) </a:t>
            </a:r>
            <a:r>
              <a:rPr lang="en-US" sz="2000" dirty="0"/>
              <a:t>= Probability of Class</a:t>
            </a:r>
          </a:p>
        </p:txBody>
      </p:sp>
    </p:spTree>
    <p:extLst>
      <p:ext uri="{BB962C8B-B14F-4D97-AF65-F5344CB8AC3E}">
        <p14:creationId xmlns:p14="http://schemas.microsoft.com/office/powerpoint/2010/main" val="642971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E5AB-4F26-4BA5-A1A5-335D8792C8A7}"/>
              </a:ext>
            </a:extLst>
          </p:cNvPr>
          <p:cNvSpPr>
            <a:spLocks noGrp="1"/>
          </p:cNvSpPr>
          <p:nvPr>
            <p:ph type="title"/>
          </p:nvPr>
        </p:nvSpPr>
        <p:spPr/>
        <p:txBody>
          <a:bodyPr/>
          <a:lstStyle/>
          <a:p>
            <a:r>
              <a:rPr lang="en-US" dirty="0"/>
              <a:t>Simple Example – Activation Node </a:t>
            </a:r>
          </a:p>
        </p:txBody>
      </p:sp>
      <p:sp>
        <p:nvSpPr>
          <p:cNvPr id="4" name="Slide Number Placeholder 3">
            <a:extLst>
              <a:ext uri="{FF2B5EF4-FFF2-40B4-BE49-F238E27FC236}">
                <a16:creationId xmlns:a16="http://schemas.microsoft.com/office/drawing/2014/main" id="{6C1EF14E-7990-4E8A-B1D2-EA1BADF2366D}"/>
              </a:ext>
            </a:extLst>
          </p:cNvPr>
          <p:cNvSpPr>
            <a:spLocks noGrp="1"/>
          </p:cNvSpPr>
          <p:nvPr>
            <p:ph type="sldNum" sz="quarter" idx="12"/>
          </p:nvPr>
        </p:nvSpPr>
        <p:spPr>
          <a:xfrm>
            <a:off x="6553200" y="6328270"/>
            <a:ext cx="2133600" cy="365125"/>
          </a:xfrm>
        </p:spPr>
        <p:txBody>
          <a:bodyPr/>
          <a:lstStyle/>
          <a:p>
            <a:pPr>
              <a:defRPr/>
            </a:pPr>
            <a:fld id="{9695C8B4-01A2-485F-8B64-4640E234E3BB}" type="slidenum">
              <a:rPr lang="en-US" altLang="en-US" smtClean="0"/>
              <a:pPr>
                <a:defRPr/>
              </a:pPr>
              <a:t>14</a:t>
            </a:fld>
            <a:endParaRPr lang="en-US" altLang="en-US" dirty="0"/>
          </a:p>
        </p:txBody>
      </p:sp>
      <p:grpSp>
        <p:nvGrpSpPr>
          <p:cNvPr id="6" name="Group 5">
            <a:extLst>
              <a:ext uri="{FF2B5EF4-FFF2-40B4-BE49-F238E27FC236}">
                <a16:creationId xmlns:a16="http://schemas.microsoft.com/office/drawing/2014/main" id="{833968A9-DDDA-45FE-9731-9393DB64A619}"/>
              </a:ext>
            </a:extLst>
          </p:cNvPr>
          <p:cNvGrpSpPr/>
          <p:nvPr/>
        </p:nvGrpSpPr>
        <p:grpSpPr>
          <a:xfrm>
            <a:off x="1066800" y="1844717"/>
            <a:ext cx="797013" cy="762000"/>
            <a:chOff x="762000" y="2438400"/>
            <a:chExt cx="797013" cy="762000"/>
          </a:xfrm>
        </p:grpSpPr>
        <p:sp>
          <p:nvSpPr>
            <p:cNvPr id="7" name="Oval 6">
              <a:extLst>
                <a:ext uri="{FF2B5EF4-FFF2-40B4-BE49-F238E27FC236}">
                  <a16:creationId xmlns:a16="http://schemas.microsoft.com/office/drawing/2014/main" id="{E568CEEA-E1F3-4DD0-ABBA-1CCD28149BFC}"/>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2D1542-3735-4881-A433-286F69CA6ADD}"/>
                </a:ext>
              </a:extLst>
            </p:cNvPr>
            <p:cNvSpPr txBox="1"/>
            <p:nvPr/>
          </p:nvSpPr>
          <p:spPr>
            <a:xfrm>
              <a:off x="762000" y="2539425"/>
              <a:ext cx="797013" cy="523220"/>
            </a:xfrm>
            <a:prstGeom prst="rect">
              <a:avLst/>
            </a:prstGeom>
            <a:noFill/>
          </p:spPr>
          <p:txBody>
            <a:bodyPr wrap="none" rtlCol="0">
              <a:spAutoFit/>
            </a:bodyPr>
            <a:lstStyle/>
            <a:p>
              <a:r>
                <a:rPr lang="en-US" sz="2800" dirty="0"/>
                <a:t>a</a:t>
              </a:r>
              <a:r>
                <a:rPr lang="en-US" sz="2800" baseline="30000" dirty="0"/>
                <a:t>(L-1)</a:t>
              </a:r>
            </a:p>
          </p:txBody>
        </p:sp>
      </p:grpSp>
      <p:grpSp>
        <p:nvGrpSpPr>
          <p:cNvPr id="12" name="Group 11">
            <a:extLst>
              <a:ext uri="{FF2B5EF4-FFF2-40B4-BE49-F238E27FC236}">
                <a16:creationId xmlns:a16="http://schemas.microsoft.com/office/drawing/2014/main" id="{20DC869C-9F6E-4970-9C85-225F807A5015}"/>
              </a:ext>
            </a:extLst>
          </p:cNvPr>
          <p:cNvGrpSpPr/>
          <p:nvPr/>
        </p:nvGrpSpPr>
        <p:grpSpPr>
          <a:xfrm>
            <a:off x="3276600" y="1790700"/>
            <a:ext cx="762000" cy="762000"/>
            <a:chOff x="762000" y="2438400"/>
            <a:chExt cx="762000" cy="762000"/>
          </a:xfrm>
        </p:grpSpPr>
        <p:sp>
          <p:nvSpPr>
            <p:cNvPr id="13" name="Oval 12">
              <a:extLst>
                <a:ext uri="{FF2B5EF4-FFF2-40B4-BE49-F238E27FC236}">
                  <a16:creationId xmlns:a16="http://schemas.microsoft.com/office/drawing/2014/main" id="{7B373425-1F76-4622-B1A7-F35311A3445F}"/>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96E3F6-F8EE-48F5-9EA4-67B5D015CAB7}"/>
                </a:ext>
              </a:extLst>
            </p:cNvPr>
            <p:cNvSpPr txBox="1"/>
            <p:nvPr/>
          </p:nvSpPr>
          <p:spPr>
            <a:xfrm>
              <a:off x="762000" y="2539425"/>
              <a:ext cx="663964" cy="584775"/>
            </a:xfrm>
            <a:prstGeom prst="rect">
              <a:avLst/>
            </a:prstGeom>
            <a:noFill/>
          </p:spPr>
          <p:txBody>
            <a:bodyPr wrap="none" rtlCol="0">
              <a:spAutoFit/>
            </a:bodyPr>
            <a:lstStyle/>
            <a:p>
              <a:r>
                <a:rPr lang="en-US" sz="3200" dirty="0"/>
                <a:t>a</a:t>
              </a:r>
              <a:r>
                <a:rPr lang="en-US" sz="3200" baseline="30000" dirty="0"/>
                <a:t>(L)</a:t>
              </a:r>
            </a:p>
          </p:txBody>
        </p:sp>
      </p:grpSp>
      <p:grpSp>
        <p:nvGrpSpPr>
          <p:cNvPr id="18" name="Group 17">
            <a:extLst>
              <a:ext uri="{FF2B5EF4-FFF2-40B4-BE49-F238E27FC236}">
                <a16:creationId xmlns:a16="http://schemas.microsoft.com/office/drawing/2014/main" id="{A5A4D0B7-64D4-4DB2-91AE-1B60FC4C55DC}"/>
              </a:ext>
            </a:extLst>
          </p:cNvPr>
          <p:cNvGrpSpPr/>
          <p:nvPr/>
        </p:nvGrpSpPr>
        <p:grpSpPr>
          <a:xfrm>
            <a:off x="5451387" y="1814733"/>
            <a:ext cx="841897" cy="762000"/>
            <a:chOff x="704855" y="2438400"/>
            <a:chExt cx="841897" cy="762000"/>
          </a:xfrm>
        </p:grpSpPr>
        <p:sp>
          <p:nvSpPr>
            <p:cNvPr id="19" name="Oval 18">
              <a:extLst>
                <a:ext uri="{FF2B5EF4-FFF2-40B4-BE49-F238E27FC236}">
                  <a16:creationId xmlns:a16="http://schemas.microsoft.com/office/drawing/2014/main" id="{BCC3EF12-6FAA-4452-B21C-FFA90B18197E}"/>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182A07-8E4D-4CA8-9D53-124554C3502A}"/>
                </a:ext>
              </a:extLst>
            </p:cNvPr>
            <p:cNvSpPr txBox="1"/>
            <p:nvPr/>
          </p:nvSpPr>
          <p:spPr>
            <a:xfrm>
              <a:off x="704855" y="2542854"/>
              <a:ext cx="841897" cy="523220"/>
            </a:xfrm>
            <a:prstGeom prst="rect">
              <a:avLst/>
            </a:prstGeom>
            <a:noFill/>
          </p:spPr>
          <p:txBody>
            <a:bodyPr wrap="none" rtlCol="0">
              <a:spAutoFit/>
            </a:bodyPr>
            <a:lstStyle/>
            <a:p>
              <a:r>
                <a:rPr lang="en-US" sz="2800" dirty="0"/>
                <a:t>y</a:t>
              </a:r>
              <a:r>
                <a:rPr lang="en-US" sz="2800" baseline="30000" dirty="0"/>
                <a:t>(L+1)</a:t>
              </a:r>
            </a:p>
          </p:txBody>
        </p:sp>
      </p:grpSp>
      <p:cxnSp>
        <p:nvCxnSpPr>
          <p:cNvPr id="24" name="Straight Connector 23">
            <a:extLst>
              <a:ext uri="{FF2B5EF4-FFF2-40B4-BE49-F238E27FC236}">
                <a16:creationId xmlns:a16="http://schemas.microsoft.com/office/drawing/2014/main" id="{638A008D-E346-4026-9CD2-8BFF91633F55}"/>
              </a:ext>
            </a:extLst>
          </p:cNvPr>
          <p:cNvCxnSpPr>
            <a:cxnSpLocks/>
          </p:cNvCxnSpPr>
          <p:nvPr/>
        </p:nvCxnSpPr>
        <p:spPr>
          <a:xfrm>
            <a:off x="4038600" y="2162482"/>
            <a:ext cx="144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48AA17-D833-44ED-A785-A6431A174483}"/>
              </a:ext>
            </a:extLst>
          </p:cNvPr>
          <p:cNvCxnSpPr>
            <a:cxnSpLocks/>
            <a:endCxn id="14" idx="1"/>
          </p:cNvCxnSpPr>
          <p:nvPr/>
        </p:nvCxnSpPr>
        <p:spPr>
          <a:xfrm flipV="1">
            <a:off x="1828800" y="2184113"/>
            <a:ext cx="1447800" cy="23240"/>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E880E20-88D9-4F08-9E5A-343AF1000D5A}"/>
              </a:ext>
            </a:extLst>
          </p:cNvPr>
          <p:cNvSpPr/>
          <p:nvPr/>
        </p:nvSpPr>
        <p:spPr>
          <a:xfrm>
            <a:off x="2143836" y="1745687"/>
            <a:ext cx="837089" cy="461665"/>
          </a:xfrm>
          <a:prstGeom prst="rect">
            <a:avLst/>
          </a:prstGeom>
        </p:spPr>
        <p:txBody>
          <a:bodyPr wrap="none">
            <a:spAutoFit/>
          </a:bodyPr>
          <a:lstStyle/>
          <a:p>
            <a:r>
              <a:rPr lang="en-US" sz="2400" dirty="0"/>
              <a:t>W</a:t>
            </a:r>
            <a:r>
              <a:rPr lang="en-US" sz="2400" baseline="30000" dirty="0"/>
              <a:t>(L-1)</a:t>
            </a:r>
            <a:endParaRPr lang="en-US" sz="2400" dirty="0"/>
          </a:p>
        </p:txBody>
      </p:sp>
      <p:sp>
        <p:nvSpPr>
          <p:cNvPr id="42" name="Rectangle 41">
            <a:extLst>
              <a:ext uri="{FF2B5EF4-FFF2-40B4-BE49-F238E27FC236}">
                <a16:creationId xmlns:a16="http://schemas.microsoft.com/office/drawing/2014/main" id="{CE94AC80-1525-4B08-8A7B-C34E2AD4AA5D}"/>
              </a:ext>
            </a:extLst>
          </p:cNvPr>
          <p:cNvSpPr/>
          <p:nvPr/>
        </p:nvSpPr>
        <p:spPr>
          <a:xfrm>
            <a:off x="4427312" y="1679906"/>
            <a:ext cx="670376" cy="461665"/>
          </a:xfrm>
          <a:prstGeom prst="rect">
            <a:avLst/>
          </a:prstGeom>
        </p:spPr>
        <p:txBody>
          <a:bodyPr wrap="none">
            <a:spAutoFit/>
          </a:bodyPr>
          <a:lstStyle/>
          <a:p>
            <a:r>
              <a:rPr lang="en-US" sz="2400" dirty="0"/>
              <a:t>W</a:t>
            </a:r>
            <a:r>
              <a:rPr lang="en-US" sz="2400" baseline="30000" dirty="0"/>
              <a:t>(L)</a:t>
            </a:r>
            <a:endParaRPr lang="en-US" sz="2400" dirty="0"/>
          </a:p>
        </p:txBody>
      </p:sp>
      <p:sp>
        <p:nvSpPr>
          <p:cNvPr id="43" name="TextBox 42">
            <a:extLst>
              <a:ext uri="{FF2B5EF4-FFF2-40B4-BE49-F238E27FC236}">
                <a16:creationId xmlns:a16="http://schemas.microsoft.com/office/drawing/2014/main" id="{7F4E725A-D129-40A8-AE8C-36DF68BDCB8A}"/>
              </a:ext>
            </a:extLst>
          </p:cNvPr>
          <p:cNvSpPr txBox="1"/>
          <p:nvPr/>
        </p:nvSpPr>
        <p:spPr>
          <a:xfrm>
            <a:off x="723900" y="3116408"/>
            <a:ext cx="8077200" cy="1938992"/>
          </a:xfrm>
          <a:prstGeom prst="rect">
            <a:avLst/>
          </a:prstGeom>
          <a:noFill/>
        </p:spPr>
        <p:txBody>
          <a:bodyPr wrap="square" rtlCol="0">
            <a:spAutoFit/>
          </a:bodyPr>
          <a:lstStyle/>
          <a:p>
            <a:r>
              <a:rPr lang="en-US" sz="2000" dirty="0"/>
              <a:t>Using the chain rule:</a:t>
            </a:r>
          </a:p>
          <a:p>
            <a:endParaRPr lang="en-US" sz="2000" dirty="0"/>
          </a:p>
          <a:p>
            <a:pPr lvl="3"/>
            <a:r>
              <a:rPr lang="en-US" sz="2000" dirty="0">
                <a:latin typeface="Symbol" panose="05050102010706020507" pitchFamily="18" charset="2"/>
              </a:rPr>
              <a:t>	 </a:t>
            </a:r>
            <a:r>
              <a:rPr lang="en-US" sz="2000" u="sng" dirty="0">
                <a:latin typeface="Symbol" panose="05050102010706020507" pitchFamily="18" charset="2"/>
              </a:rPr>
              <a:t>d</a:t>
            </a:r>
            <a:r>
              <a:rPr lang="en-US" sz="2000" u="sng" dirty="0"/>
              <a:t> J   </a:t>
            </a:r>
            <a:r>
              <a:rPr lang="en-US" sz="2000" dirty="0"/>
              <a:t>        </a:t>
            </a:r>
            <a:r>
              <a:rPr lang="en-US" sz="2000" u="sng" dirty="0">
                <a:latin typeface="Symbol" panose="05050102010706020507" pitchFamily="18" charset="2"/>
              </a:rPr>
              <a:t>d</a:t>
            </a:r>
            <a:r>
              <a:rPr lang="en-US" sz="2000" u="sng" dirty="0"/>
              <a:t> J</a:t>
            </a:r>
            <a:r>
              <a:rPr lang="en-US" sz="2000" u="sng" baseline="30000" dirty="0"/>
              <a:t>(L)     </a:t>
            </a:r>
            <a:r>
              <a:rPr lang="en-US" sz="2000" baseline="30000" dirty="0"/>
              <a:t>           </a:t>
            </a:r>
            <a:r>
              <a:rPr lang="en-US" sz="2000" u="sng" dirty="0">
                <a:latin typeface="Symbol" panose="05050102010706020507" pitchFamily="18" charset="2"/>
              </a:rPr>
              <a:t>d </a:t>
            </a:r>
            <a:r>
              <a:rPr lang="en-US" sz="2000" u="sng" dirty="0"/>
              <a:t>y</a:t>
            </a:r>
            <a:r>
              <a:rPr lang="en-US" sz="2000" u="sng" baseline="30000" dirty="0"/>
              <a:t>(L+1)</a:t>
            </a:r>
            <a:r>
              <a:rPr lang="en-US" sz="2000" baseline="30000" dirty="0"/>
              <a:t>          </a:t>
            </a:r>
            <a:r>
              <a:rPr lang="en-US" sz="2000" u="sng" dirty="0">
                <a:latin typeface="Symbol" panose="05050102010706020507" pitchFamily="18" charset="2"/>
              </a:rPr>
              <a:t>d</a:t>
            </a:r>
            <a:r>
              <a:rPr lang="en-US" sz="2000" u="sng" dirty="0"/>
              <a:t> z</a:t>
            </a:r>
            <a:r>
              <a:rPr lang="en-US" sz="2000" u="sng" baseline="30000" dirty="0"/>
              <a:t>(L+1)</a:t>
            </a:r>
            <a:r>
              <a:rPr lang="en-US" sz="2000" baseline="30000" dirty="0"/>
              <a:t> </a:t>
            </a:r>
          </a:p>
          <a:p>
            <a:pPr lvl="3"/>
            <a:r>
              <a:rPr lang="en-US" sz="2000" dirty="0">
                <a:latin typeface="Symbol" panose="05050102010706020507" pitchFamily="18" charset="2"/>
              </a:rPr>
              <a:t>	d</a:t>
            </a:r>
            <a:r>
              <a:rPr lang="en-US" sz="2000" dirty="0"/>
              <a:t> W</a:t>
            </a:r>
            <a:r>
              <a:rPr lang="en-US" sz="2000" baseline="30000" dirty="0"/>
              <a:t>(L)          </a:t>
            </a:r>
            <a:r>
              <a:rPr lang="en-US" sz="2000" dirty="0">
                <a:latin typeface="Symbol" panose="05050102010706020507" pitchFamily="18" charset="2"/>
              </a:rPr>
              <a:t>d </a:t>
            </a:r>
            <a:r>
              <a:rPr lang="en-US" sz="2000" dirty="0"/>
              <a:t>y</a:t>
            </a:r>
            <a:r>
              <a:rPr lang="en-US" sz="2000" baseline="30000" dirty="0"/>
              <a:t>(L+1)          </a:t>
            </a:r>
            <a:r>
              <a:rPr lang="en-US" sz="2000" dirty="0">
                <a:latin typeface="Symbol" panose="05050102010706020507" pitchFamily="18" charset="2"/>
              </a:rPr>
              <a:t>d</a:t>
            </a:r>
            <a:r>
              <a:rPr lang="en-US" sz="2000" dirty="0"/>
              <a:t> z</a:t>
            </a:r>
            <a:r>
              <a:rPr lang="en-US" sz="2000" baseline="30000" dirty="0"/>
              <a:t>(L)                </a:t>
            </a:r>
            <a:r>
              <a:rPr lang="en-US" sz="2000" dirty="0">
                <a:latin typeface="Symbol" panose="05050102010706020507" pitchFamily="18" charset="2"/>
              </a:rPr>
              <a:t>d</a:t>
            </a:r>
            <a:r>
              <a:rPr lang="en-US" sz="2000" dirty="0"/>
              <a:t> W</a:t>
            </a:r>
            <a:r>
              <a:rPr lang="en-US" sz="2000" baseline="30000" dirty="0"/>
              <a:t>(L)</a:t>
            </a:r>
          </a:p>
          <a:p>
            <a:endParaRPr lang="en-US" sz="2000" dirty="0"/>
          </a:p>
          <a:p>
            <a:endParaRPr lang="en-US" sz="2000" dirty="0"/>
          </a:p>
        </p:txBody>
      </p:sp>
      <p:sp>
        <p:nvSpPr>
          <p:cNvPr id="21" name="TextBox 20">
            <a:extLst>
              <a:ext uri="{FF2B5EF4-FFF2-40B4-BE49-F238E27FC236}">
                <a16:creationId xmlns:a16="http://schemas.microsoft.com/office/drawing/2014/main" id="{BF9D5B45-2091-4591-9D52-67CD95D942B0}"/>
              </a:ext>
            </a:extLst>
          </p:cNvPr>
          <p:cNvSpPr txBox="1"/>
          <p:nvPr/>
        </p:nvSpPr>
        <p:spPr>
          <a:xfrm>
            <a:off x="3276600" y="3895785"/>
            <a:ext cx="457200" cy="369332"/>
          </a:xfrm>
          <a:prstGeom prst="rect">
            <a:avLst/>
          </a:prstGeom>
          <a:noFill/>
        </p:spPr>
        <p:txBody>
          <a:bodyPr wrap="square" rtlCol="0">
            <a:spAutoFit/>
          </a:bodyPr>
          <a:lstStyle/>
          <a:p>
            <a:r>
              <a:rPr lang="en-US" dirty="0"/>
              <a:t>=</a:t>
            </a:r>
            <a:endParaRPr lang="en-US" dirty="0">
              <a:latin typeface="+mn-lt"/>
            </a:endParaRPr>
          </a:p>
        </p:txBody>
      </p:sp>
      <p:cxnSp>
        <p:nvCxnSpPr>
          <p:cNvPr id="15" name="Straight Arrow Connector 14">
            <a:extLst>
              <a:ext uri="{FF2B5EF4-FFF2-40B4-BE49-F238E27FC236}">
                <a16:creationId xmlns:a16="http://schemas.microsoft.com/office/drawing/2014/main" id="{52005024-3460-4264-B415-3434A9F40DBF}"/>
              </a:ext>
            </a:extLst>
          </p:cNvPr>
          <p:cNvCxnSpPr>
            <a:cxnSpLocks/>
          </p:cNvCxnSpPr>
          <p:nvPr/>
        </p:nvCxnSpPr>
        <p:spPr>
          <a:xfrm>
            <a:off x="5904807" y="4457344"/>
            <a:ext cx="80233" cy="291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2C3DA3-3570-4399-B1BE-551C7A0D9995}"/>
              </a:ext>
            </a:extLst>
          </p:cNvPr>
          <p:cNvCxnSpPr>
            <a:cxnSpLocks/>
          </p:cNvCxnSpPr>
          <p:nvPr/>
        </p:nvCxnSpPr>
        <p:spPr>
          <a:xfrm flipH="1">
            <a:off x="2590800" y="4286424"/>
            <a:ext cx="921644" cy="6083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03730D11-EF10-4336-8FAD-1A8255E4A7F3}"/>
              </a:ext>
            </a:extLst>
          </p:cNvPr>
          <p:cNvGrpSpPr/>
          <p:nvPr/>
        </p:nvGrpSpPr>
        <p:grpSpPr>
          <a:xfrm>
            <a:off x="218599" y="4757540"/>
            <a:ext cx="3062193" cy="1323439"/>
            <a:chOff x="1643493" y="5183683"/>
            <a:chExt cx="3062193" cy="1323439"/>
          </a:xfrm>
        </p:grpSpPr>
        <p:sp>
          <p:nvSpPr>
            <p:cNvPr id="29" name="TextBox 28">
              <a:extLst>
                <a:ext uri="{FF2B5EF4-FFF2-40B4-BE49-F238E27FC236}">
                  <a16:creationId xmlns:a16="http://schemas.microsoft.com/office/drawing/2014/main" id="{E4601352-AB22-420D-9E60-0189BE5AAFEB}"/>
                </a:ext>
              </a:extLst>
            </p:cNvPr>
            <p:cNvSpPr txBox="1"/>
            <p:nvPr/>
          </p:nvSpPr>
          <p:spPr>
            <a:xfrm>
              <a:off x="1643493" y="5183683"/>
              <a:ext cx="2297071" cy="1323439"/>
            </a:xfrm>
            <a:prstGeom prst="rect">
              <a:avLst/>
            </a:prstGeom>
            <a:noFill/>
          </p:spPr>
          <p:txBody>
            <a:bodyPr wrap="square" rtlCol="0">
              <a:spAutoFit/>
            </a:bodyPr>
            <a:lstStyle/>
            <a:p>
              <a:r>
                <a:rPr lang="en-US" sz="2000" u="sng" dirty="0">
                  <a:latin typeface="Symbol" panose="05050102010706020507" pitchFamily="18" charset="2"/>
                </a:rPr>
                <a:t>d</a:t>
              </a:r>
              <a:r>
                <a:rPr lang="en-US" sz="2000" u="sng" dirty="0"/>
                <a:t> J</a:t>
              </a:r>
              <a:r>
                <a:rPr lang="en-US" sz="2000" u="sng" baseline="30000" dirty="0"/>
                <a:t>(L)</a:t>
              </a:r>
              <a:r>
                <a:rPr lang="en-US" sz="2000" baseline="30000" dirty="0"/>
                <a:t>          </a:t>
              </a:r>
              <a:endParaRPr lang="en-US" sz="2000" dirty="0"/>
            </a:p>
            <a:p>
              <a:r>
                <a:rPr lang="en-US" sz="2000" dirty="0">
                  <a:latin typeface="Symbol" panose="05050102010706020507" pitchFamily="18" charset="2"/>
                </a:rPr>
                <a:t>d </a:t>
              </a:r>
              <a:r>
                <a:rPr lang="en-US" sz="2000" dirty="0"/>
                <a:t>y</a:t>
              </a:r>
              <a:r>
                <a:rPr lang="en-US" sz="2000" baseline="30000" dirty="0"/>
                <a:t>(L+1)</a:t>
              </a:r>
            </a:p>
            <a:p>
              <a:endParaRPr lang="en-US" sz="2000" dirty="0"/>
            </a:p>
            <a:p>
              <a:endParaRPr lang="en-US" sz="2000" dirty="0"/>
            </a:p>
          </p:txBody>
        </p:sp>
        <p:sp>
          <p:nvSpPr>
            <p:cNvPr id="30" name="TextBox 29">
              <a:extLst>
                <a:ext uri="{FF2B5EF4-FFF2-40B4-BE49-F238E27FC236}">
                  <a16:creationId xmlns:a16="http://schemas.microsoft.com/office/drawing/2014/main" id="{0EF18ECB-9D73-481F-8614-021FC5631876}"/>
                </a:ext>
              </a:extLst>
            </p:cNvPr>
            <p:cNvSpPr txBox="1"/>
            <p:nvPr/>
          </p:nvSpPr>
          <p:spPr>
            <a:xfrm>
              <a:off x="2209799" y="5315861"/>
              <a:ext cx="2495887" cy="646331"/>
            </a:xfrm>
            <a:prstGeom prst="rect">
              <a:avLst/>
            </a:prstGeom>
            <a:noFill/>
          </p:spPr>
          <p:txBody>
            <a:bodyPr wrap="square" rtlCol="0">
              <a:spAutoFit/>
            </a:bodyPr>
            <a:lstStyle/>
            <a:p>
              <a:r>
                <a:rPr lang="en-US" dirty="0"/>
                <a:t>= 2(y</a:t>
              </a:r>
              <a:r>
                <a:rPr lang="en-US" baseline="30000" dirty="0"/>
                <a:t>(L+1)</a:t>
              </a:r>
              <a:r>
                <a:rPr lang="en-US" dirty="0"/>
                <a:t>-y) = scalar</a:t>
              </a:r>
            </a:p>
            <a:p>
              <a:endParaRPr lang="en-US" dirty="0">
                <a:latin typeface="+mn-lt"/>
              </a:endParaRPr>
            </a:p>
          </p:txBody>
        </p:sp>
      </p:grpSp>
      <p:cxnSp>
        <p:nvCxnSpPr>
          <p:cNvPr id="34" name="Straight Arrow Connector 33">
            <a:extLst>
              <a:ext uri="{FF2B5EF4-FFF2-40B4-BE49-F238E27FC236}">
                <a16:creationId xmlns:a16="http://schemas.microsoft.com/office/drawing/2014/main" id="{F627D198-FF4D-44DB-88C3-4AC0FC8AD86D}"/>
              </a:ext>
            </a:extLst>
          </p:cNvPr>
          <p:cNvCxnSpPr>
            <a:cxnSpLocks/>
          </p:cNvCxnSpPr>
          <p:nvPr/>
        </p:nvCxnSpPr>
        <p:spPr>
          <a:xfrm flipH="1">
            <a:off x="4633324" y="4457344"/>
            <a:ext cx="86825" cy="720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96E7940-E668-4D65-BCA6-528F8582983B}"/>
              </a:ext>
            </a:extLst>
          </p:cNvPr>
          <p:cNvSpPr txBox="1"/>
          <p:nvPr/>
        </p:nvSpPr>
        <p:spPr>
          <a:xfrm>
            <a:off x="3450111" y="5199401"/>
            <a:ext cx="1939974" cy="646331"/>
          </a:xfrm>
          <a:prstGeom prst="rect">
            <a:avLst/>
          </a:prstGeom>
          <a:noFill/>
        </p:spPr>
        <p:txBody>
          <a:bodyPr wrap="square" rtlCol="0">
            <a:spAutoFit/>
          </a:bodyPr>
          <a:lstStyle/>
          <a:p>
            <a:r>
              <a:rPr lang="en-US" dirty="0"/>
              <a:t>Derivative of Sigmoid Function </a:t>
            </a:r>
            <a:endParaRPr lang="en-US" dirty="0">
              <a:latin typeface="+mn-lt"/>
            </a:endParaRPr>
          </a:p>
        </p:txBody>
      </p:sp>
      <p:sp>
        <p:nvSpPr>
          <p:cNvPr id="38" name="TextBox 37">
            <a:extLst>
              <a:ext uri="{FF2B5EF4-FFF2-40B4-BE49-F238E27FC236}">
                <a16:creationId xmlns:a16="http://schemas.microsoft.com/office/drawing/2014/main" id="{2949C1A9-716B-4BD3-960E-7769A6B8E697}"/>
              </a:ext>
            </a:extLst>
          </p:cNvPr>
          <p:cNvSpPr txBox="1"/>
          <p:nvPr/>
        </p:nvSpPr>
        <p:spPr>
          <a:xfrm>
            <a:off x="254621" y="5415218"/>
            <a:ext cx="3026171" cy="923330"/>
          </a:xfrm>
          <a:prstGeom prst="rect">
            <a:avLst/>
          </a:prstGeom>
          <a:noFill/>
        </p:spPr>
        <p:txBody>
          <a:bodyPr wrap="square" rtlCol="0">
            <a:spAutoFit/>
          </a:bodyPr>
          <a:lstStyle/>
          <a:p>
            <a:r>
              <a:rPr lang="en-US" dirty="0"/>
              <a:t>So the size of the change in the error is proportional to the size of the error</a:t>
            </a:r>
            <a:endParaRPr lang="en-US" dirty="0">
              <a:latin typeface="+mn-lt"/>
            </a:endParaRPr>
          </a:p>
        </p:txBody>
      </p:sp>
      <p:sp>
        <p:nvSpPr>
          <p:cNvPr id="39" name="TextBox 38">
            <a:extLst>
              <a:ext uri="{FF2B5EF4-FFF2-40B4-BE49-F238E27FC236}">
                <a16:creationId xmlns:a16="http://schemas.microsoft.com/office/drawing/2014/main" id="{906A26B6-F8B0-487F-8D4E-C58B5277695C}"/>
              </a:ext>
            </a:extLst>
          </p:cNvPr>
          <p:cNvSpPr txBox="1"/>
          <p:nvPr/>
        </p:nvSpPr>
        <p:spPr>
          <a:xfrm>
            <a:off x="5508532" y="5508225"/>
            <a:ext cx="3416869" cy="923330"/>
          </a:xfrm>
          <a:prstGeom prst="rect">
            <a:avLst/>
          </a:prstGeom>
          <a:noFill/>
        </p:spPr>
        <p:txBody>
          <a:bodyPr wrap="square" rtlCol="0">
            <a:spAutoFit/>
          </a:bodyPr>
          <a:lstStyle/>
          <a:p>
            <a:r>
              <a:rPr lang="en-US" dirty="0"/>
              <a:t>This is the connection between the layers. </a:t>
            </a:r>
            <a:r>
              <a:rPr lang="en-US" dirty="0">
                <a:solidFill>
                  <a:srgbClr val="FF0000"/>
                </a:solidFill>
              </a:rPr>
              <a:t>Note each layer is dependent only the previous layer</a:t>
            </a:r>
            <a:endParaRPr lang="en-US" dirty="0">
              <a:solidFill>
                <a:srgbClr val="FF0000"/>
              </a:solidFill>
              <a:latin typeface="+mn-lt"/>
            </a:endParaRPr>
          </a:p>
        </p:txBody>
      </p:sp>
      <p:grpSp>
        <p:nvGrpSpPr>
          <p:cNvPr id="5" name="Group 4">
            <a:extLst>
              <a:ext uri="{FF2B5EF4-FFF2-40B4-BE49-F238E27FC236}">
                <a16:creationId xmlns:a16="http://schemas.microsoft.com/office/drawing/2014/main" id="{95378E8A-BE6C-407E-97EA-A0D76EFB6506}"/>
              </a:ext>
            </a:extLst>
          </p:cNvPr>
          <p:cNvGrpSpPr/>
          <p:nvPr/>
        </p:nvGrpSpPr>
        <p:grpSpPr>
          <a:xfrm>
            <a:off x="4267200" y="4781372"/>
            <a:ext cx="4807316" cy="1015663"/>
            <a:chOff x="-686490" y="4914974"/>
            <a:chExt cx="4807316" cy="1015663"/>
          </a:xfrm>
        </p:grpSpPr>
        <p:sp>
          <p:nvSpPr>
            <p:cNvPr id="32" name="TextBox 31">
              <a:extLst>
                <a:ext uri="{FF2B5EF4-FFF2-40B4-BE49-F238E27FC236}">
                  <a16:creationId xmlns:a16="http://schemas.microsoft.com/office/drawing/2014/main" id="{59252539-EE66-4CC0-8ECA-2A7BFB45FAA5}"/>
                </a:ext>
              </a:extLst>
            </p:cNvPr>
            <p:cNvSpPr txBox="1"/>
            <p:nvPr/>
          </p:nvSpPr>
          <p:spPr>
            <a:xfrm>
              <a:off x="-686490" y="4914974"/>
              <a:ext cx="2895597" cy="1015663"/>
            </a:xfrm>
            <a:prstGeom prst="rect">
              <a:avLst/>
            </a:prstGeom>
            <a:noFill/>
          </p:spPr>
          <p:txBody>
            <a:bodyPr wrap="square" rtlCol="0">
              <a:spAutoFit/>
            </a:bodyPr>
            <a:lstStyle/>
            <a:p>
              <a:pPr lvl="3"/>
              <a:r>
                <a:rPr lang="en-US" sz="2000" u="sng" dirty="0">
                  <a:latin typeface="Symbol" panose="05050102010706020507" pitchFamily="18" charset="2"/>
                </a:rPr>
                <a:t>d</a:t>
              </a:r>
              <a:r>
                <a:rPr lang="en-US" sz="2000" u="sng" dirty="0"/>
                <a:t> z</a:t>
              </a:r>
              <a:r>
                <a:rPr lang="en-US" sz="2000" u="sng" baseline="30000" dirty="0"/>
                <a:t>(L+1)</a:t>
              </a:r>
              <a:r>
                <a:rPr lang="en-US" sz="2000" baseline="30000" dirty="0"/>
                <a:t>  </a:t>
              </a:r>
            </a:p>
            <a:p>
              <a:r>
                <a:rPr lang="en-US" sz="2000" dirty="0">
                  <a:latin typeface="Symbol" panose="05050102010706020507" pitchFamily="18" charset="2"/>
                </a:rPr>
                <a:t>	       d</a:t>
              </a:r>
              <a:r>
                <a:rPr lang="en-US" sz="2000" dirty="0"/>
                <a:t> W</a:t>
              </a:r>
              <a:r>
                <a:rPr lang="en-US" sz="2000" baseline="30000" dirty="0"/>
                <a:t>(L)</a:t>
              </a:r>
              <a:endParaRPr lang="en-US" sz="2000" dirty="0"/>
            </a:p>
            <a:p>
              <a:endParaRPr lang="en-US" sz="2000" dirty="0"/>
            </a:p>
          </p:txBody>
        </p:sp>
        <p:sp>
          <p:nvSpPr>
            <p:cNvPr id="33" name="TextBox 32">
              <a:extLst>
                <a:ext uri="{FF2B5EF4-FFF2-40B4-BE49-F238E27FC236}">
                  <a16:creationId xmlns:a16="http://schemas.microsoft.com/office/drawing/2014/main" id="{993D369B-3100-40A7-A066-AF9D11626CB2}"/>
                </a:ext>
              </a:extLst>
            </p:cNvPr>
            <p:cNvSpPr txBox="1"/>
            <p:nvPr/>
          </p:nvSpPr>
          <p:spPr>
            <a:xfrm>
              <a:off x="298932" y="4933941"/>
              <a:ext cx="3129762" cy="707886"/>
            </a:xfrm>
            <a:prstGeom prst="rect">
              <a:avLst/>
            </a:prstGeom>
            <a:noFill/>
          </p:spPr>
          <p:txBody>
            <a:bodyPr wrap="square" rtlCol="0">
              <a:spAutoFit/>
            </a:bodyPr>
            <a:lstStyle/>
            <a:p>
              <a:pPr lvl="3"/>
              <a:r>
                <a:rPr lang="en-US" dirty="0"/>
                <a:t> </a:t>
              </a:r>
              <a:r>
                <a:rPr lang="en-US" sz="2000" u="sng" dirty="0">
                  <a:latin typeface="Symbol" panose="05050102010706020507" pitchFamily="18" charset="2"/>
                </a:rPr>
                <a:t>d</a:t>
              </a:r>
              <a:r>
                <a:rPr lang="en-US" sz="2000" u="sng" dirty="0"/>
                <a:t> [a</a:t>
              </a:r>
              <a:r>
                <a:rPr lang="en-US" sz="2000" u="sng" baseline="30000" dirty="0"/>
                <a:t>(L) </a:t>
              </a:r>
              <a:r>
                <a:rPr lang="en-US" sz="2000" u="sng" dirty="0"/>
                <a:t>* W</a:t>
              </a:r>
              <a:r>
                <a:rPr lang="en-US" sz="2000" u="sng" baseline="30000" dirty="0"/>
                <a:t>(L)</a:t>
              </a:r>
              <a:r>
                <a:rPr lang="en-US" sz="2000" u="sng" dirty="0"/>
                <a:t>] </a:t>
              </a:r>
              <a:r>
                <a:rPr lang="en-US" sz="2000" u="sng" baseline="30000" dirty="0"/>
                <a:t>    </a:t>
              </a:r>
            </a:p>
            <a:p>
              <a:r>
                <a:rPr lang="en-US" sz="2000" dirty="0">
                  <a:latin typeface="Symbol" panose="05050102010706020507" pitchFamily="18" charset="2"/>
                </a:rPr>
                <a:t>	             d</a:t>
              </a:r>
              <a:r>
                <a:rPr lang="en-US" sz="2000" dirty="0"/>
                <a:t> W</a:t>
              </a:r>
              <a:r>
                <a:rPr lang="en-US" sz="2000" baseline="30000" dirty="0"/>
                <a:t>(L)</a:t>
              </a:r>
              <a:endParaRPr lang="en-US" baseline="30000" dirty="0">
                <a:latin typeface="+mn-lt"/>
              </a:endParaRPr>
            </a:p>
          </p:txBody>
        </p:sp>
        <p:sp>
          <p:nvSpPr>
            <p:cNvPr id="3" name="TextBox 2">
              <a:extLst>
                <a:ext uri="{FF2B5EF4-FFF2-40B4-BE49-F238E27FC236}">
                  <a16:creationId xmlns:a16="http://schemas.microsoft.com/office/drawing/2014/main" id="{1978D05B-3015-4EBE-AE90-C1AD8602DDF3}"/>
                </a:ext>
              </a:extLst>
            </p:cNvPr>
            <p:cNvSpPr txBox="1"/>
            <p:nvPr/>
          </p:nvSpPr>
          <p:spPr>
            <a:xfrm>
              <a:off x="1450066" y="5047717"/>
              <a:ext cx="300082"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8C3CCA95-591C-4669-91FC-C8E4EC48C8A7}"/>
                </a:ext>
              </a:extLst>
            </p:cNvPr>
            <p:cNvSpPr txBox="1"/>
            <p:nvPr/>
          </p:nvSpPr>
          <p:spPr>
            <a:xfrm>
              <a:off x="3066746" y="5023775"/>
              <a:ext cx="1054080" cy="400110"/>
            </a:xfrm>
            <a:prstGeom prst="rect">
              <a:avLst/>
            </a:prstGeom>
            <a:noFill/>
          </p:spPr>
          <p:txBody>
            <a:bodyPr wrap="square" rtlCol="0">
              <a:spAutoFit/>
            </a:bodyPr>
            <a:lstStyle/>
            <a:p>
              <a:r>
                <a:rPr lang="en-US" dirty="0"/>
                <a:t>= </a:t>
              </a:r>
              <a:r>
                <a:rPr lang="en-US" sz="2000" dirty="0"/>
                <a:t>a</a:t>
              </a:r>
              <a:r>
                <a:rPr lang="en-US" sz="2000" baseline="30000" dirty="0"/>
                <a:t>(L) </a:t>
              </a:r>
              <a:endParaRPr lang="en-US" dirty="0"/>
            </a:p>
          </p:txBody>
        </p:sp>
      </p:grpSp>
      <p:sp>
        <p:nvSpPr>
          <p:cNvPr id="37" name="TextBox 36">
            <a:extLst>
              <a:ext uri="{FF2B5EF4-FFF2-40B4-BE49-F238E27FC236}">
                <a16:creationId xmlns:a16="http://schemas.microsoft.com/office/drawing/2014/main" id="{FC0BDBF7-B88E-4B08-8F65-9606E335FEFB}"/>
              </a:ext>
            </a:extLst>
          </p:cNvPr>
          <p:cNvSpPr txBox="1"/>
          <p:nvPr/>
        </p:nvSpPr>
        <p:spPr>
          <a:xfrm>
            <a:off x="5266451" y="3888310"/>
            <a:ext cx="300082" cy="369332"/>
          </a:xfrm>
          <a:prstGeom prst="rect">
            <a:avLst/>
          </a:prstGeom>
          <a:noFill/>
        </p:spPr>
        <p:txBody>
          <a:bodyPr wrap="none" rtlCol="0">
            <a:spAutoFit/>
          </a:bodyPr>
          <a:lstStyle/>
          <a:p>
            <a:r>
              <a:rPr lang="en-US" dirty="0"/>
              <a:t>*</a:t>
            </a:r>
          </a:p>
        </p:txBody>
      </p:sp>
      <p:sp>
        <p:nvSpPr>
          <p:cNvPr id="40" name="TextBox 39">
            <a:extLst>
              <a:ext uri="{FF2B5EF4-FFF2-40B4-BE49-F238E27FC236}">
                <a16:creationId xmlns:a16="http://schemas.microsoft.com/office/drawing/2014/main" id="{EF7EA99E-BD9B-4693-AF70-A63386186954}"/>
              </a:ext>
            </a:extLst>
          </p:cNvPr>
          <p:cNvSpPr txBox="1"/>
          <p:nvPr/>
        </p:nvSpPr>
        <p:spPr>
          <a:xfrm>
            <a:off x="4267200" y="3880805"/>
            <a:ext cx="300082" cy="369332"/>
          </a:xfrm>
          <a:prstGeom prst="rect">
            <a:avLst/>
          </a:prstGeom>
          <a:noFill/>
        </p:spPr>
        <p:txBody>
          <a:bodyPr wrap="none" rtlCol="0">
            <a:spAutoFit/>
          </a:bodyPr>
          <a:lstStyle/>
          <a:p>
            <a:r>
              <a:rPr lang="en-US" dirty="0"/>
              <a:t>*</a:t>
            </a:r>
          </a:p>
        </p:txBody>
      </p:sp>
      <p:sp>
        <p:nvSpPr>
          <p:cNvPr id="44" name="TextBox 43">
            <a:extLst>
              <a:ext uri="{FF2B5EF4-FFF2-40B4-BE49-F238E27FC236}">
                <a16:creationId xmlns:a16="http://schemas.microsoft.com/office/drawing/2014/main" id="{10F412B2-7A32-4C66-8666-CC49E6CFC3E7}"/>
              </a:ext>
            </a:extLst>
          </p:cNvPr>
          <p:cNvSpPr txBox="1"/>
          <p:nvPr/>
        </p:nvSpPr>
        <p:spPr>
          <a:xfrm>
            <a:off x="5266451" y="2800647"/>
            <a:ext cx="3628505" cy="400110"/>
          </a:xfrm>
          <a:prstGeom prst="rect">
            <a:avLst/>
          </a:prstGeom>
          <a:noFill/>
        </p:spPr>
        <p:txBody>
          <a:bodyPr wrap="square" rtlCol="0">
            <a:spAutoFit/>
          </a:bodyPr>
          <a:lstStyle/>
          <a:p>
            <a:pPr algn="ctr"/>
            <a:r>
              <a:rPr lang="en-US" sz="2000" dirty="0"/>
              <a:t>y</a:t>
            </a:r>
            <a:r>
              <a:rPr lang="en-US" sz="2000" baseline="30000" dirty="0"/>
              <a:t>(L+1) </a:t>
            </a:r>
            <a:r>
              <a:rPr lang="en-US" sz="2000" dirty="0"/>
              <a:t>= Probability of Class</a:t>
            </a:r>
          </a:p>
        </p:txBody>
      </p:sp>
    </p:spTree>
    <p:extLst>
      <p:ext uri="{BB962C8B-B14F-4D97-AF65-F5344CB8AC3E}">
        <p14:creationId xmlns:p14="http://schemas.microsoft.com/office/powerpoint/2010/main" val="375244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E5AB-4F26-4BA5-A1A5-335D8792C8A7}"/>
              </a:ext>
            </a:extLst>
          </p:cNvPr>
          <p:cNvSpPr>
            <a:spLocks noGrp="1"/>
          </p:cNvSpPr>
          <p:nvPr>
            <p:ph type="title"/>
          </p:nvPr>
        </p:nvSpPr>
        <p:spPr/>
        <p:txBody>
          <a:bodyPr/>
          <a:lstStyle/>
          <a:p>
            <a:r>
              <a:rPr lang="en-US" dirty="0"/>
              <a:t>Simple Example – Bias Node</a:t>
            </a:r>
          </a:p>
        </p:txBody>
      </p:sp>
      <p:sp>
        <p:nvSpPr>
          <p:cNvPr id="4" name="Slide Number Placeholder 3">
            <a:extLst>
              <a:ext uri="{FF2B5EF4-FFF2-40B4-BE49-F238E27FC236}">
                <a16:creationId xmlns:a16="http://schemas.microsoft.com/office/drawing/2014/main" id="{6C1EF14E-7990-4E8A-B1D2-EA1BADF2366D}"/>
              </a:ext>
            </a:extLst>
          </p:cNvPr>
          <p:cNvSpPr>
            <a:spLocks noGrp="1"/>
          </p:cNvSpPr>
          <p:nvPr>
            <p:ph type="sldNum" sz="quarter" idx="12"/>
          </p:nvPr>
        </p:nvSpPr>
        <p:spPr/>
        <p:txBody>
          <a:bodyPr/>
          <a:lstStyle/>
          <a:p>
            <a:pPr>
              <a:defRPr/>
            </a:pPr>
            <a:fld id="{9695C8B4-01A2-485F-8B64-4640E234E3BB}" type="slidenum">
              <a:rPr lang="en-US" altLang="en-US" smtClean="0"/>
              <a:pPr>
                <a:defRPr/>
              </a:pPr>
              <a:t>15</a:t>
            </a:fld>
            <a:endParaRPr lang="en-US" altLang="en-US"/>
          </a:p>
        </p:txBody>
      </p:sp>
      <p:grpSp>
        <p:nvGrpSpPr>
          <p:cNvPr id="12" name="Group 11">
            <a:extLst>
              <a:ext uri="{FF2B5EF4-FFF2-40B4-BE49-F238E27FC236}">
                <a16:creationId xmlns:a16="http://schemas.microsoft.com/office/drawing/2014/main" id="{20DC869C-9F6E-4970-9C85-225F807A5015}"/>
              </a:ext>
            </a:extLst>
          </p:cNvPr>
          <p:cNvGrpSpPr/>
          <p:nvPr/>
        </p:nvGrpSpPr>
        <p:grpSpPr>
          <a:xfrm>
            <a:off x="3796808" y="976134"/>
            <a:ext cx="762000" cy="762000"/>
            <a:chOff x="762000" y="2438400"/>
            <a:chExt cx="762000" cy="762000"/>
          </a:xfrm>
        </p:grpSpPr>
        <p:sp>
          <p:nvSpPr>
            <p:cNvPr id="13" name="Oval 12">
              <a:extLst>
                <a:ext uri="{FF2B5EF4-FFF2-40B4-BE49-F238E27FC236}">
                  <a16:creationId xmlns:a16="http://schemas.microsoft.com/office/drawing/2014/main" id="{7B373425-1F76-4622-B1A7-F35311A3445F}"/>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96E3F6-F8EE-48F5-9EA4-67B5D015CAB7}"/>
                </a:ext>
              </a:extLst>
            </p:cNvPr>
            <p:cNvSpPr txBox="1"/>
            <p:nvPr/>
          </p:nvSpPr>
          <p:spPr>
            <a:xfrm>
              <a:off x="916628" y="2527012"/>
              <a:ext cx="393056" cy="584775"/>
            </a:xfrm>
            <a:prstGeom prst="rect">
              <a:avLst/>
            </a:prstGeom>
            <a:noFill/>
          </p:spPr>
          <p:txBody>
            <a:bodyPr wrap="none" rtlCol="0">
              <a:spAutoFit/>
            </a:bodyPr>
            <a:lstStyle/>
            <a:p>
              <a:r>
                <a:rPr lang="en-US" sz="3200" dirty="0"/>
                <a:t>1</a:t>
              </a:r>
              <a:endParaRPr lang="en-US" sz="3200" baseline="30000" dirty="0"/>
            </a:p>
          </p:txBody>
        </p:sp>
      </p:grpSp>
      <p:grpSp>
        <p:nvGrpSpPr>
          <p:cNvPr id="18" name="Group 17">
            <a:extLst>
              <a:ext uri="{FF2B5EF4-FFF2-40B4-BE49-F238E27FC236}">
                <a16:creationId xmlns:a16="http://schemas.microsoft.com/office/drawing/2014/main" id="{A5A4D0B7-64D4-4DB2-91AE-1B60FC4C55DC}"/>
              </a:ext>
            </a:extLst>
          </p:cNvPr>
          <p:cNvGrpSpPr/>
          <p:nvPr/>
        </p:nvGrpSpPr>
        <p:grpSpPr>
          <a:xfrm>
            <a:off x="5451387" y="1814733"/>
            <a:ext cx="841897" cy="762000"/>
            <a:chOff x="704855" y="2438400"/>
            <a:chExt cx="841897" cy="762000"/>
          </a:xfrm>
        </p:grpSpPr>
        <p:sp>
          <p:nvSpPr>
            <p:cNvPr id="19" name="Oval 18">
              <a:extLst>
                <a:ext uri="{FF2B5EF4-FFF2-40B4-BE49-F238E27FC236}">
                  <a16:creationId xmlns:a16="http://schemas.microsoft.com/office/drawing/2014/main" id="{BCC3EF12-6FAA-4452-B21C-FFA90B18197E}"/>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182A07-8E4D-4CA8-9D53-124554C3502A}"/>
                </a:ext>
              </a:extLst>
            </p:cNvPr>
            <p:cNvSpPr txBox="1"/>
            <p:nvPr/>
          </p:nvSpPr>
          <p:spPr>
            <a:xfrm>
              <a:off x="704855" y="2542854"/>
              <a:ext cx="841897" cy="523220"/>
            </a:xfrm>
            <a:prstGeom prst="rect">
              <a:avLst/>
            </a:prstGeom>
            <a:noFill/>
          </p:spPr>
          <p:txBody>
            <a:bodyPr wrap="none" rtlCol="0">
              <a:spAutoFit/>
            </a:bodyPr>
            <a:lstStyle/>
            <a:p>
              <a:r>
                <a:rPr lang="en-US" sz="2800" dirty="0"/>
                <a:t>y</a:t>
              </a:r>
              <a:r>
                <a:rPr lang="en-US" sz="2800" baseline="30000" dirty="0"/>
                <a:t>(L+1)</a:t>
              </a:r>
            </a:p>
          </p:txBody>
        </p:sp>
      </p:grpSp>
      <p:cxnSp>
        <p:nvCxnSpPr>
          <p:cNvPr id="24" name="Straight Connector 23">
            <a:extLst>
              <a:ext uri="{FF2B5EF4-FFF2-40B4-BE49-F238E27FC236}">
                <a16:creationId xmlns:a16="http://schemas.microsoft.com/office/drawing/2014/main" id="{638A008D-E346-4026-9CD2-8BFF91633F55}"/>
              </a:ext>
            </a:extLst>
          </p:cNvPr>
          <p:cNvCxnSpPr>
            <a:cxnSpLocks/>
          </p:cNvCxnSpPr>
          <p:nvPr/>
        </p:nvCxnSpPr>
        <p:spPr>
          <a:xfrm>
            <a:off x="4518978" y="1524000"/>
            <a:ext cx="967422" cy="638482"/>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E94AC80-1525-4B08-8A7B-C34E2AD4AA5D}"/>
              </a:ext>
            </a:extLst>
          </p:cNvPr>
          <p:cNvSpPr/>
          <p:nvPr/>
        </p:nvSpPr>
        <p:spPr>
          <a:xfrm>
            <a:off x="4813305" y="1427968"/>
            <a:ext cx="774571" cy="461665"/>
          </a:xfrm>
          <a:prstGeom prst="rect">
            <a:avLst/>
          </a:prstGeom>
        </p:spPr>
        <p:txBody>
          <a:bodyPr wrap="none">
            <a:spAutoFit/>
          </a:bodyPr>
          <a:lstStyle/>
          <a:p>
            <a:r>
              <a:rPr lang="en-US" sz="2400" dirty="0"/>
              <a:t>W</a:t>
            </a:r>
            <a:r>
              <a:rPr lang="en-US" sz="2400" baseline="-25000" dirty="0"/>
              <a:t>0</a:t>
            </a:r>
            <a:r>
              <a:rPr lang="en-US" sz="2400" baseline="30000" dirty="0"/>
              <a:t>(L)</a:t>
            </a:r>
            <a:endParaRPr lang="en-US" sz="2400" dirty="0"/>
          </a:p>
        </p:txBody>
      </p:sp>
      <p:sp>
        <p:nvSpPr>
          <p:cNvPr id="44" name="TextBox 43">
            <a:extLst>
              <a:ext uri="{FF2B5EF4-FFF2-40B4-BE49-F238E27FC236}">
                <a16:creationId xmlns:a16="http://schemas.microsoft.com/office/drawing/2014/main" id="{10F412B2-7A32-4C66-8666-CC49E6CFC3E7}"/>
              </a:ext>
            </a:extLst>
          </p:cNvPr>
          <p:cNvSpPr txBox="1"/>
          <p:nvPr/>
        </p:nvSpPr>
        <p:spPr>
          <a:xfrm>
            <a:off x="5266451" y="2800647"/>
            <a:ext cx="3628505" cy="400110"/>
          </a:xfrm>
          <a:prstGeom prst="rect">
            <a:avLst/>
          </a:prstGeom>
          <a:noFill/>
        </p:spPr>
        <p:txBody>
          <a:bodyPr wrap="square" rtlCol="0">
            <a:spAutoFit/>
          </a:bodyPr>
          <a:lstStyle/>
          <a:p>
            <a:pPr algn="ctr"/>
            <a:r>
              <a:rPr lang="en-US" sz="2000" dirty="0"/>
              <a:t>y</a:t>
            </a:r>
            <a:r>
              <a:rPr lang="en-US" sz="2000" baseline="30000" dirty="0"/>
              <a:t>(L+1) </a:t>
            </a:r>
            <a:r>
              <a:rPr lang="en-US" sz="2000" dirty="0"/>
              <a:t>= Probability of Class</a:t>
            </a:r>
          </a:p>
        </p:txBody>
      </p:sp>
      <p:grpSp>
        <p:nvGrpSpPr>
          <p:cNvPr id="45" name="Group 44">
            <a:extLst>
              <a:ext uri="{FF2B5EF4-FFF2-40B4-BE49-F238E27FC236}">
                <a16:creationId xmlns:a16="http://schemas.microsoft.com/office/drawing/2014/main" id="{3278B2E7-2632-4DF1-9E7C-B5EAE1671962}"/>
              </a:ext>
            </a:extLst>
          </p:cNvPr>
          <p:cNvGrpSpPr/>
          <p:nvPr/>
        </p:nvGrpSpPr>
        <p:grpSpPr>
          <a:xfrm>
            <a:off x="1051559" y="1796115"/>
            <a:ext cx="797013" cy="762000"/>
            <a:chOff x="762000" y="2438400"/>
            <a:chExt cx="797013" cy="762000"/>
          </a:xfrm>
        </p:grpSpPr>
        <p:sp>
          <p:nvSpPr>
            <p:cNvPr id="46" name="Oval 45">
              <a:extLst>
                <a:ext uri="{FF2B5EF4-FFF2-40B4-BE49-F238E27FC236}">
                  <a16:creationId xmlns:a16="http://schemas.microsoft.com/office/drawing/2014/main" id="{FD92FEBD-329D-485E-B646-CB2A0EE9A0C2}"/>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6F88BC9-897E-49D6-8819-C95C4E2C05C2}"/>
                </a:ext>
              </a:extLst>
            </p:cNvPr>
            <p:cNvSpPr txBox="1"/>
            <p:nvPr/>
          </p:nvSpPr>
          <p:spPr>
            <a:xfrm>
              <a:off x="762000" y="2539425"/>
              <a:ext cx="797013" cy="523220"/>
            </a:xfrm>
            <a:prstGeom prst="rect">
              <a:avLst/>
            </a:prstGeom>
            <a:noFill/>
          </p:spPr>
          <p:txBody>
            <a:bodyPr wrap="none" rtlCol="0">
              <a:spAutoFit/>
            </a:bodyPr>
            <a:lstStyle/>
            <a:p>
              <a:r>
                <a:rPr lang="en-US" sz="2800" dirty="0"/>
                <a:t>a</a:t>
              </a:r>
              <a:r>
                <a:rPr lang="en-US" sz="2800" baseline="30000" dirty="0"/>
                <a:t>(L-1)</a:t>
              </a:r>
            </a:p>
          </p:txBody>
        </p:sp>
      </p:grpSp>
      <p:grpSp>
        <p:nvGrpSpPr>
          <p:cNvPr id="48" name="Group 47">
            <a:extLst>
              <a:ext uri="{FF2B5EF4-FFF2-40B4-BE49-F238E27FC236}">
                <a16:creationId xmlns:a16="http://schemas.microsoft.com/office/drawing/2014/main" id="{12A31687-344D-49BB-ADFD-C22B01EE238B}"/>
              </a:ext>
            </a:extLst>
          </p:cNvPr>
          <p:cNvGrpSpPr/>
          <p:nvPr/>
        </p:nvGrpSpPr>
        <p:grpSpPr>
          <a:xfrm>
            <a:off x="3276600" y="1790700"/>
            <a:ext cx="762000" cy="762000"/>
            <a:chOff x="762000" y="2438400"/>
            <a:chExt cx="762000" cy="762000"/>
          </a:xfrm>
        </p:grpSpPr>
        <p:sp>
          <p:nvSpPr>
            <p:cNvPr id="49" name="Oval 48">
              <a:extLst>
                <a:ext uri="{FF2B5EF4-FFF2-40B4-BE49-F238E27FC236}">
                  <a16:creationId xmlns:a16="http://schemas.microsoft.com/office/drawing/2014/main" id="{E85BC462-6F20-4E7C-91AF-90B0C31B2F7A}"/>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7EA2BBF-BD03-4E45-A10D-64B5FCF083C9}"/>
                </a:ext>
              </a:extLst>
            </p:cNvPr>
            <p:cNvSpPr txBox="1"/>
            <p:nvPr/>
          </p:nvSpPr>
          <p:spPr>
            <a:xfrm>
              <a:off x="762000" y="2539425"/>
              <a:ext cx="663964" cy="584775"/>
            </a:xfrm>
            <a:prstGeom prst="rect">
              <a:avLst/>
            </a:prstGeom>
            <a:noFill/>
          </p:spPr>
          <p:txBody>
            <a:bodyPr wrap="none" rtlCol="0">
              <a:spAutoFit/>
            </a:bodyPr>
            <a:lstStyle/>
            <a:p>
              <a:r>
                <a:rPr lang="en-US" sz="3200" dirty="0"/>
                <a:t>a</a:t>
              </a:r>
              <a:r>
                <a:rPr lang="en-US" sz="3200" baseline="30000" dirty="0"/>
                <a:t>(L)</a:t>
              </a:r>
            </a:p>
          </p:txBody>
        </p:sp>
      </p:grpSp>
      <p:cxnSp>
        <p:nvCxnSpPr>
          <p:cNvPr id="51" name="Straight Connector 50">
            <a:extLst>
              <a:ext uri="{FF2B5EF4-FFF2-40B4-BE49-F238E27FC236}">
                <a16:creationId xmlns:a16="http://schemas.microsoft.com/office/drawing/2014/main" id="{A6D14279-C624-424C-A0AB-720D53A2A2F5}"/>
              </a:ext>
            </a:extLst>
          </p:cNvPr>
          <p:cNvCxnSpPr>
            <a:cxnSpLocks/>
          </p:cNvCxnSpPr>
          <p:nvPr/>
        </p:nvCxnSpPr>
        <p:spPr>
          <a:xfrm>
            <a:off x="4038600" y="2162482"/>
            <a:ext cx="144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8D15CD7-088A-4C79-BE0F-E515567F990F}"/>
              </a:ext>
            </a:extLst>
          </p:cNvPr>
          <p:cNvCxnSpPr>
            <a:cxnSpLocks/>
            <a:stCxn id="47" idx="3"/>
            <a:endCxn id="50" idx="1"/>
          </p:cNvCxnSpPr>
          <p:nvPr/>
        </p:nvCxnSpPr>
        <p:spPr>
          <a:xfrm>
            <a:off x="1848572" y="2158750"/>
            <a:ext cx="1428028" cy="25363"/>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F6B66B8-A699-4B2C-877E-3035C5DBE5F9}"/>
              </a:ext>
            </a:extLst>
          </p:cNvPr>
          <p:cNvSpPr/>
          <p:nvPr/>
        </p:nvSpPr>
        <p:spPr>
          <a:xfrm>
            <a:off x="2101408" y="2245667"/>
            <a:ext cx="837089" cy="461665"/>
          </a:xfrm>
          <a:prstGeom prst="rect">
            <a:avLst/>
          </a:prstGeom>
        </p:spPr>
        <p:txBody>
          <a:bodyPr wrap="none">
            <a:spAutoFit/>
          </a:bodyPr>
          <a:lstStyle/>
          <a:p>
            <a:r>
              <a:rPr lang="en-US" sz="2400" dirty="0"/>
              <a:t>W</a:t>
            </a:r>
            <a:r>
              <a:rPr lang="en-US" sz="2400" baseline="30000" dirty="0"/>
              <a:t>(L-1)</a:t>
            </a:r>
            <a:endParaRPr lang="en-US" sz="2400" dirty="0"/>
          </a:p>
        </p:txBody>
      </p:sp>
      <p:sp>
        <p:nvSpPr>
          <p:cNvPr id="54" name="Rectangle 53">
            <a:extLst>
              <a:ext uri="{FF2B5EF4-FFF2-40B4-BE49-F238E27FC236}">
                <a16:creationId xmlns:a16="http://schemas.microsoft.com/office/drawing/2014/main" id="{0C910F75-D477-40B0-99EA-379DA68B9677}"/>
              </a:ext>
            </a:extLst>
          </p:cNvPr>
          <p:cNvSpPr/>
          <p:nvPr/>
        </p:nvSpPr>
        <p:spPr>
          <a:xfrm>
            <a:off x="4204132" y="2220038"/>
            <a:ext cx="670376" cy="461665"/>
          </a:xfrm>
          <a:prstGeom prst="rect">
            <a:avLst/>
          </a:prstGeom>
        </p:spPr>
        <p:txBody>
          <a:bodyPr wrap="none">
            <a:spAutoFit/>
          </a:bodyPr>
          <a:lstStyle/>
          <a:p>
            <a:r>
              <a:rPr lang="en-US" sz="2400" dirty="0"/>
              <a:t>W</a:t>
            </a:r>
            <a:r>
              <a:rPr lang="en-US" sz="2400" baseline="30000" dirty="0"/>
              <a:t>(L)</a:t>
            </a:r>
            <a:endParaRPr lang="en-US" sz="2400" dirty="0"/>
          </a:p>
        </p:txBody>
      </p:sp>
      <p:sp>
        <p:nvSpPr>
          <p:cNvPr id="41" name="TextBox 40">
            <a:extLst>
              <a:ext uri="{FF2B5EF4-FFF2-40B4-BE49-F238E27FC236}">
                <a16:creationId xmlns:a16="http://schemas.microsoft.com/office/drawing/2014/main" id="{A0BBB817-798F-4A4B-8B68-38685AD49B6A}"/>
              </a:ext>
            </a:extLst>
          </p:cNvPr>
          <p:cNvSpPr txBox="1"/>
          <p:nvPr/>
        </p:nvSpPr>
        <p:spPr>
          <a:xfrm>
            <a:off x="723900" y="3116408"/>
            <a:ext cx="8077200" cy="1938992"/>
          </a:xfrm>
          <a:prstGeom prst="rect">
            <a:avLst/>
          </a:prstGeom>
          <a:noFill/>
        </p:spPr>
        <p:txBody>
          <a:bodyPr wrap="square" rtlCol="0">
            <a:spAutoFit/>
          </a:bodyPr>
          <a:lstStyle/>
          <a:p>
            <a:r>
              <a:rPr lang="en-US" sz="2000" dirty="0"/>
              <a:t>Using the chain rule:</a:t>
            </a:r>
          </a:p>
          <a:p>
            <a:endParaRPr lang="en-US" sz="2000" dirty="0"/>
          </a:p>
          <a:p>
            <a:pPr lvl="3"/>
            <a:r>
              <a:rPr lang="en-US" sz="2000" dirty="0">
                <a:latin typeface="Symbol" panose="05050102010706020507" pitchFamily="18" charset="2"/>
              </a:rPr>
              <a:t>	 </a:t>
            </a:r>
            <a:r>
              <a:rPr lang="en-US" sz="2000" u="sng" dirty="0">
                <a:latin typeface="Symbol" panose="05050102010706020507" pitchFamily="18" charset="2"/>
              </a:rPr>
              <a:t>d</a:t>
            </a:r>
            <a:r>
              <a:rPr lang="en-US" sz="2000" u="sng" dirty="0"/>
              <a:t> J   </a:t>
            </a:r>
            <a:r>
              <a:rPr lang="en-US" sz="2000" dirty="0"/>
              <a:t>        </a:t>
            </a:r>
            <a:r>
              <a:rPr lang="en-US" sz="2000" u="sng" dirty="0">
                <a:latin typeface="Symbol" panose="05050102010706020507" pitchFamily="18" charset="2"/>
              </a:rPr>
              <a:t>d</a:t>
            </a:r>
            <a:r>
              <a:rPr lang="en-US" sz="2000" u="sng" dirty="0"/>
              <a:t> J</a:t>
            </a:r>
            <a:r>
              <a:rPr lang="en-US" sz="2000" u="sng" baseline="30000" dirty="0"/>
              <a:t>(L)     </a:t>
            </a:r>
            <a:r>
              <a:rPr lang="en-US" sz="2000" baseline="30000" dirty="0"/>
              <a:t>           </a:t>
            </a:r>
            <a:r>
              <a:rPr lang="en-US" sz="2000" u="sng" dirty="0">
                <a:latin typeface="Symbol" panose="05050102010706020507" pitchFamily="18" charset="2"/>
              </a:rPr>
              <a:t>d </a:t>
            </a:r>
            <a:r>
              <a:rPr lang="en-US" sz="2000" u="sng" dirty="0"/>
              <a:t>y</a:t>
            </a:r>
            <a:r>
              <a:rPr lang="en-US" sz="2000" u="sng" baseline="30000" dirty="0"/>
              <a:t>(L+1)</a:t>
            </a:r>
            <a:r>
              <a:rPr lang="en-US" sz="2000" baseline="30000" dirty="0"/>
              <a:t>          </a:t>
            </a:r>
            <a:r>
              <a:rPr lang="en-US" sz="2000" u="sng" dirty="0">
                <a:latin typeface="Symbol" panose="05050102010706020507" pitchFamily="18" charset="2"/>
              </a:rPr>
              <a:t>d</a:t>
            </a:r>
            <a:r>
              <a:rPr lang="en-US" sz="2000" u="sng" dirty="0"/>
              <a:t> z</a:t>
            </a:r>
            <a:r>
              <a:rPr lang="en-US" sz="2000" u="sng" baseline="30000" dirty="0"/>
              <a:t>(L+1)</a:t>
            </a:r>
            <a:r>
              <a:rPr lang="en-US" sz="2000" baseline="30000" dirty="0"/>
              <a:t> </a:t>
            </a:r>
          </a:p>
          <a:p>
            <a:pPr lvl="3"/>
            <a:r>
              <a:rPr lang="en-US" sz="2000" dirty="0">
                <a:latin typeface="Symbol" panose="05050102010706020507" pitchFamily="18" charset="2"/>
              </a:rPr>
              <a:t>	d</a:t>
            </a:r>
            <a:r>
              <a:rPr lang="en-US" sz="2000" dirty="0"/>
              <a:t> W</a:t>
            </a:r>
            <a:r>
              <a:rPr lang="en-US" sz="2000" baseline="30000" dirty="0"/>
              <a:t>(L)          </a:t>
            </a:r>
            <a:r>
              <a:rPr lang="en-US" sz="2000" dirty="0">
                <a:latin typeface="Symbol" panose="05050102010706020507" pitchFamily="18" charset="2"/>
              </a:rPr>
              <a:t>d </a:t>
            </a:r>
            <a:r>
              <a:rPr lang="en-US" sz="2000" dirty="0"/>
              <a:t>y</a:t>
            </a:r>
            <a:r>
              <a:rPr lang="en-US" sz="2000" baseline="30000" dirty="0"/>
              <a:t>(L+1)          </a:t>
            </a:r>
            <a:r>
              <a:rPr lang="en-US" sz="2000" dirty="0">
                <a:latin typeface="Symbol" panose="05050102010706020507" pitchFamily="18" charset="2"/>
              </a:rPr>
              <a:t>d</a:t>
            </a:r>
            <a:r>
              <a:rPr lang="en-US" sz="2000" dirty="0"/>
              <a:t> z</a:t>
            </a:r>
            <a:r>
              <a:rPr lang="en-US" sz="2000" baseline="30000" dirty="0"/>
              <a:t>(L)                </a:t>
            </a:r>
            <a:r>
              <a:rPr lang="en-US" sz="2000" dirty="0">
                <a:latin typeface="Symbol" panose="05050102010706020507" pitchFamily="18" charset="2"/>
              </a:rPr>
              <a:t>d</a:t>
            </a:r>
            <a:r>
              <a:rPr lang="en-US" sz="2000" dirty="0"/>
              <a:t> W</a:t>
            </a:r>
            <a:r>
              <a:rPr lang="en-US" sz="2000" baseline="-25000" dirty="0"/>
              <a:t>0</a:t>
            </a:r>
            <a:r>
              <a:rPr lang="en-US" sz="2000" baseline="30000" dirty="0"/>
              <a:t>(L)</a:t>
            </a:r>
          </a:p>
          <a:p>
            <a:endParaRPr lang="en-US" sz="2000" dirty="0"/>
          </a:p>
          <a:p>
            <a:endParaRPr lang="en-US" sz="2000" dirty="0"/>
          </a:p>
        </p:txBody>
      </p:sp>
      <p:sp>
        <p:nvSpPr>
          <p:cNvPr id="55" name="TextBox 54">
            <a:extLst>
              <a:ext uri="{FF2B5EF4-FFF2-40B4-BE49-F238E27FC236}">
                <a16:creationId xmlns:a16="http://schemas.microsoft.com/office/drawing/2014/main" id="{D741260C-31B7-4011-8DBA-3959CAC1A437}"/>
              </a:ext>
            </a:extLst>
          </p:cNvPr>
          <p:cNvSpPr txBox="1"/>
          <p:nvPr/>
        </p:nvSpPr>
        <p:spPr>
          <a:xfrm>
            <a:off x="3276600" y="3895785"/>
            <a:ext cx="457200" cy="369332"/>
          </a:xfrm>
          <a:prstGeom prst="rect">
            <a:avLst/>
          </a:prstGeom>
          <a:noFill/>
        </p:spPr>
        <p:txBody>
          <a:bodyPr wrap="square" rtlCol="0">
            <a:spAutoFit/>
          </a:bodyPr>
          <a:lstStyle/>
          <a:p>
            <a:r>
              <a:rPr lang="en-US" dirty="0"/>
              <a:t>=</a:t>
            </a:r>
            <a:endParaRPr lang="en-US" dirty="0">
              <a:latin typeface="+mn-lt"/>
            </a:endParaRPr>
          </a:p>
        </p:txBody>
      </p:sp>
      <p:cxnSp>
        <p:nvCxnSpPr>
          <p:cNvPr id="56" name="Straight Arrow Connector 55">
            <a:extLst>
              <a:ext uri="{FF2B5EF4-FFF2-40B4-BE49-F238E27FC236}">
                <a16:creationId xmlns:a16="http://schemas.microsoft.com/office/drawing/2014/main" id="{CE0D6957-D541-4877-9467-CF993AF6B0C6}"/>
              </a:ext>
            </a:extLst>
          </p:cNvPr>
          <p:cNvCxnSpPr>
            <a:cxnSpLocks/>
          </p:cNvCxnSpPr>
          <p:nvPr/>
        </p:nvCxnSpPr>
        <p:spPr>
          <a:xfrm>
            <a:off x="5904807" y="4457344"/>
            <a:ext cx="80233" cy="291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47FD685-237B-4D35-8DB7-FCC52823EA90}"/>
              </a:ext>
            </a:extLst>
          </p:cNvPr>
          <p:cNvCxnSpPr>
            <a:cxnSpLocks/>
          </p:cNvCxnSpPr>
          <p:nvPr/>
        </p:nvCxnSpPr>
        <p:spPr>
          <a:xfrm flipH="1">
            <a:off x="2590800" y="4286424"/>
            <a:ext cx="921644" cy="6083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9EB34965-E3CC-4ED6-A60C-06A6FA9E9EC5}"/>
              </a:ext>
            </a:extLst>
          </p:cNvPr>
          <p:cNvGrpSpPr/>
          <p:nvPr/>
        </p:nvGrpSpPr>
        <p:grpSpPr>
          <a:xfrm>
            <a:off x="218599" y="4757540"/>
            <a:ext cx="3062193" cy="1323439"/>
            <a:chOff x="1643493" y="5183683"/>
            <a:chExt cx="3062193" cy="1323439"/>
          </a:xfrm>
        </p:grpSpPr>
        <p:sp>
          <p:nvSpPr>
            <p:cNvPr id="59" name="TextBox 58">
              <a:extLst>
                <a:ext uri="{FF2B5EF4-FFF2-40B4-BE49-F238E27FC236}">
                  <a16:creationId xmlns:a16="http://schemas.microsoft.com/office/drawing/2014/main" id="{B6AED60C-49D4-4D03-A043-8D8D334BFF2A}"/>
                </a:ext>
              </a:extLst>
            </p:cNvPr>
            <p:cNvSpPr txBox="1"/>
            <p:nvPr/>
          </p:nvSpPr>
          <p:spPr>
            <a:xfrm>
              <a:off x="1643493" y="5183683"/>
              <a:ext cx="2297071" cy="1323439"/>
            </a:xfrm>
            <a:prstGeom prst="rect">
              <a:avLst/>
            </a:prstGeom>
            <a:noFill/>
          </p:spPr>
          <p:txBody>
            <a:bodyPr wrap="square" rtlCol="0">
              <a:spAutoFit/>
            </a:bodyPr>
            <a:lstStyle/>
            <a:p>
              <a:r>
                <a:rPr lang="en-US" sz="2000" u="sng" dirty="0">
                  <a:latin typeface="Symbol" panose="05050102010706020507" pitchFamily="18" charset="2"/>
                </a:rPr>
                <a:t>d</a:t>
              </a:r>
              <a:r>
                <a:rPr lang="en-US" sz="2000" u="sng" dirty="0"/>
                <a:t> J</a:t>
              </a:r>
              <a:r>
                <a:rPr lang="en-US" sz="2000" u="sng" baseline="30000" dirty="0"/>
                <a:t>(L)</a:t>
              </a:r>
              <a:r>
                <a:rPr lang="en-US" sz="2000" baseline="30000" dirty="0"/>
                <a:t>          </a:t>
              </a:r>
              <a:endParaRPr lang="en-US" sz="2000" dirty="0"/>
            </a:p>
            <a:p>
              <a:r>
                <a:rPr lang="en-US" sz="2000" dirty="0">
                  <a:latin typeface="Symbol" panose="05050102010706020507" pitchFamily="18" charset="2"/>
                </a:rPr>
                <a:t>d </a:t>
              </a:r>
              <a:r>
                <a:rPr lang="en-US" sz="2000" dirty="0"/>
                <a:t>y</a:t>
              </a:r>
              <a:r>
                <a:rPr lang="en-US" sz="2000" baseline="30000" dirty="0"/>
                <a:t>(L+1)</a:t>
              </a:r>
            </a:p>
            <a:p>
              <a:endParaRPr lang="en-US" sz="2000" dirty="0"/>
            </a:p>
            <a:p>
              <a:endParaRPr lang="en-US" sz="2000" dirty="0"/>
            </a:p>
          </p:txBody>
        </p:sp>
        <p:sp>
          <p:nvSpPr>
            <p:cNvPr id="60" name="TextBox 59">
              <a:extLst>
                <a:ext uri="{FF2B5EF4-FFF2-40B4-BE49-F238E27FC236}">
                  <a16:creationId xmlns:a16="http://schemas.microsoft.com/office/drawing/2014/main" id="{5C978C42-8DC2-4D72-B069-2F0C855D224E}"/>
                </a:ext>
              </a:extLst>
            </p:cNvPr>
            <p:cNvSpPr txBox="1"/>
            <p:nvPr/>
          </p:nvSpPr>
          <p:spPr>
            <a:xfrm>
              <a:off x="2209799" y="5315861"/>
              <a:ext cx="2495887" cy="646331"/>
            </a:xfrm>
            <a:prstGeom prst="rect">
              <a:avLst/>
            </a:prstGeom>
            <a:noFill/>
          </p:spPr>
          <p:txBody>
            <a:bodyPr wrap="square" rtlCol="0">
              <a:spAutoFit/>
            </a:bodyPr>
            <a:lstStyle/>
            <a:p>
              <a:r>
                <a:rPr lang="en-US" dirty="0"/>
                <a:t>= 2(y</a:t>
              </a:r>
              <a:r>
                <a:rPr lang="en-US" baseline="30000" dirty="0"/>
                <a:t>(L+1)</a:t>
              </a:r>
              <a:r>
                <a:rPr lang="en-US" dirty="0"/>
                <a:t>-y) = scalar</a:t>
              </a:r>
            </a:p>
            <a:p>
              <a:endParaRPr lang="en-US" dirty="0">
                <a:latin typeface="+mn-lt"/>
              </a:endParaRPr>
            </a:p>
          </p:txBody>
        </p:sp>
      </p:grpSp>
      <p:cxnSp>
        <p:nvCxnSpPr>
          <p:cNvPr id="61" name="Straight Arrow Connector 60">
            <a:extLst>
              <a:ext uri="{FF2B5EF4-FFF2-40B4-BE49-F238E27FC236}">
                <a16:creationId xmlns:a16="http://schemas.microsoft.com/office/drawing/2014/main" id="{6BB2BBC8-9857-423F-9C65-F8BC823B3609}"/>
              </a:ext>
            </a:extLst>
          </p:cNvPr>
          <p:cNvCxnSpPr>
            <a:cxnSpLocks/>
          </p:cNvCxnSpPr>
          <p:nvPr/>
        </p:nvCxnSpPr>
        <p:spPr>
          <a:xfrm flipH="1">
            <a:off x="4633324" y="4457344"/>
            <a:ext cx="86825" cy="720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D91D12E-4299-4179-AA82-6DBAECA988C9}"/>
              </a:ext>
            </a:extLst>
          </p:cNvPr>
          <p:cNvSpPr txBox="1"/>
          <p:nvPr/>
        </p:nvSpPr>
        <p:spPr>
          <a:xfrm>
            <a:off x="3450111" y="5199401"/>
            <a:ext cx="1939974" cy="646331"/>
          </a:xfrm>
          <a:prstGeom prst="rect">
            <a:avLst/>
          </a:prstGeom>
          <a:noFill/>
        </p:spPr>
        <p:txBody>
          <a:bodyPr wrap="square" rtlCol="0">
            <a:spAutoFit/>
          </a:bodyPr>
          <a:lstStyle/>
          <a:p>
            <a:r>
              <a:rPr lang="en-US" dirty="0"/>
              <a:t>Derivative of Sigmoid Function </a:t>
            </a:r>
            <a:endParaRPr lang="en-US" dirty="0">
              <a:latin typeface="+mn-lt"/>
            </a:endParaRPr>
          </a:p>
        </p:txBody>
      </p:sp>
      <p:sp>
        <p:nvSpPr>
          <p:cNvPr id="63" name="TextBox 62">
            <a:extLst>
              <a:ext uri="{FF2B5EF4-FFF2-40B4-BE49-F238E27FC236}">
                <a16:creationId xmlns:a16="http://schemas.microsoft.com/office/drawing/2014/main" id="{3303F4A6-9144-4C43-8C80-D6DD88037653}"/>
              </a:ext>
            </a:extLst>
          </p:cNvPr>
          <p:cNvSpPr txBox="1"/>
          <p:nvPr/>
        </p:nvSpPr>
        <p:spPr>
          <a:xfrm>
            <a:off x="254621" y="5415218"/>
            <a:ext cx="3026171" cy="923330"/>
          </a:xfrm>
          <a:prstGeom prst="rect">
            <a:avLst/>
          </a:prstGeom>
          <a:noFill/>
        </p:spPr>
        <p:txBody>
          <a:bodyPr wrap="square" rtlCol="0">
            <a:spAutoFit/>
          </a:bodyPr>
          <a:lstStyle/>
          <a:p>
            <a:r>
              <a:rPr lang="en-US" dirty="0"/>
              <a:t>So the size of the change in the error is proportional to the size of the error</a:t>
            </a:r>
            <a:endParaRPr lang="en-US" dirty="0">
              <a:latin typeface="+mn-lt"/>
            </a:endParaRPr>
          </a:p>
        </p:txBody>
      </p:sp>
      <p:sp>
        <p:nvSpPr>
          <p:cNvPr id="64" name="TextBox 63">
            <a:extLst>
              <a:ext uri="{FF2B5EF4-FFF2-40B4-BE49-F238E27FC236}">
                <a16:creationId xmlns:a16="http://schemas.microsoft.com/office/drawing/2014/main" id="{620BFEBC-9183-4927-91C4-BE53F2F7FFE4}"/>
              </a:ext>
            </a:extLst>
          </p:cNvPr>
          <p:cNvSpPr txBox="1"/>
          <p:nvPr/>
        </p:nvSpPr>
        <p:spPr>
          <a:xfrm>
            <a:off x="6019800" y="5508225"/>
            <a:ext cx="2905601" cy="646331"/>
          </a:xfrm>
          <a:prstGeom prst="rect">
            <a:avLst/>
          </a:prstGeom>
          <a:noFill/>
        </p:spPr>
        <p:txBody>
          <a:bodyPr wrap="square" rtlCol="0">
            <a:spAutoFit/>
          </a:bodyPr>
          <a:lstStyle/>
          <a:p>
            <a:r>
              <a:rPr lang="en-US" dirty="0"/>
              <a:t>For the bias, the derivative is just 1. </a:t>
            </a:r>
            <a:endParaRPr lang="en-US" dirty="0">
              <a:solidFill>
                <a:srgbClr val="FF0000"/>
              </a:solidFill>
              <a:latin typeface="+mn-lt"/>
            </a:endParaRPr>
          </a:p>
        </p:txBody>
      </p:sp>
      <p:grpSp>
        <p:nvGrpSpPr>
          <p:cNvPr id="65" name="Group 64">
            <a:extLst>
              <a:ext uri="{FF2B5EF4-FFF2-40B4-BE49-F238E27FC236}">
                <a16:creationId xmlns:a16="http://schemas.microsoft.com/office/drawing/2014/main" id="{510D164B-4D15-4D2D-AF91-8349C5AC50C9}"/>
              </a:ext>
            </a:extLst>
          </p:cNvPr>
          <p:cNvGrpSpPr/>
          <p:nvPr/>
        </p:nvGrpSpPr>
        <p:grpSpPr>
          <a:xfrm>
            <a:off x="4267200" y="4781372"/>
            <a:ext cx="4807316" cy="1015663"/>
            <a:chOff x="-686490" y="4914974"/>
            <a:chExt cx="4807316" cy="1015663"/>
          </a:xfrm>
        </p:grpSpPr>
        <p:sp>
          <p:nvSpPr>
            <p:cNvPr id="67" name="TextBox 66">
              <a:extLst>
                <a:ext uri="{FF2B5EF4-FFF2-40B4-BE49-F238E27FC236}">
                  <a16:creationId xmlns:a16="http://schemas.microsoft.com/office/drawing/2014/main" id="{9DCDB3FE-9CF2-4BDC-8149-D49985D0480F}"/>
                </a:ext>
              </a:extLst>
            </p:cNvPr>
            <p:cNvSpPr txBox="1"/>
            <p:nvPr/>
          </p:nvSpPr>
          <p:spPr>
            <a:xfrm>
              <a:off x="298932" y="4933941"/>
              <a:ext cx="3129762" cy="707886"/>
            </a:xfrm>
            <a:prstGeom prst="rect">
              <a:avLst/>
            </a:prstGeom>
            <a:noFill/>
          </p:spPr>
          <p:txBody>
            <a:bodyPr wrap="square" rtlCol="0">
              <a:spAutoFit/>
            </a:bodyPr>
            <a:lstStyle/>
            <a:p>
              <a:pPr lvl="3"/>
              <a:r>
                <a:rPr lang="en-US" dirty="0"/>
                <a:t> </a:t>
              </a:r>
              <a:r>
                <a:rPr lang="en-US" sz="2000" u="sng" dirty="0">
                  <a:latin typeface="Symbol" panose="05050102010706020507" pitchFamily="18" charset="2"/>
                </a:rPr>
                <a:t>d</a:t>
              </a:r>
              <a:r>
                <a:rPr lang="en-US" sz="2000" u="sng" dirty="0"/>
                <a:t> [1</a:t>
              </a:r>
              <a:r>
                <a:rPr lang="en-US" sz="2000" u="sng" baseline="30000" dirty="0"/>
                <a:t> </a:t>
              </a:r>
              <a:r>
                <a:rPr lang="en-US" sz="2000" u="sng" dirty="0"/>
                <a:t>* W</a:t>
              </a:r>
              <a:r>
                <a:rPr lang="en-US" sz="2000" baseline="-25000" dirty="0"/>
                <a:t>0</a:t>
              </a:r>
              <a:r>
                <a:rPr lang="en-US" sz="2000" u="sng" baseline="30000" dirty="0"/>
                <a:t>(L)</a:t>
              </a:r>
              <a:r>
                <a:rPr lang="en-US" sz="2000" u="sng" dirty="0"/>
                <a:t>] </a:t>
              </a:r>
              <a:r>
                <a:rPr lang="en-US" sz="2000" u="sng" baseline="30000" dirty="0"/>
                <a:t>    </a:t>
              </a:r>
            </a:p>
            <a:p>
              <a:r>
                <a:rPr lang="en-US" sz="2000" dirty="0">
                  <a:latin typeface="Symbol" panose="05050102010706020507" pitchFamily="18" charset="2"/>
                </a:rPr>
                <a:t>	             d</a:t>
              </a:r>
              <a:r>
                <a:rPr lang="en-US" sz="2000" dirty="0"/>
                <a:t> W</a:t>
              </a:r>
              <a:r>
                <a:rPr lang="en-US" sz="2000" baseline="-25000" dirty="0"/>
                <a:t>0</a:t>
              </a:r>
              <a:r>
                <a:rPr lang="en-US" sz="2000" baseline="30000" dirty="0"/>
                <a:t>(L)</a:t>
              </a:r>
              <a:endParaRPr lang="en-US" baseline="30000" dirty="0">
                <a:latin typeface="+mn-lt"/>
              </a:endParaRPr>
            </a:p>
          </p:txBody>
        </p:sp>
        <p:sp>
          <p:nvSpPr>
            <p:cNvPr id="66" name="TextBox 65">
              <a:extLst>
                <a:ext uri="{FF2B5EF4-FFF2-40B4-BE49-F238E27FC236}">
                  <a16:creationId xmlns:a16="http://schemas.microsoft.com/office/drawing/2014/main" id="{91FC7AB0-AA30-467A-B11C-FEF12AA78318}"/>
                </a:ext>
              </a:extLst>
            </p:cNvPr>
            <p:cNvSpPr txBox="1"/>
            <p:nvPr/>
          </p:nvSpPr>
          <p:spPr>
            <a:xfrm>
              <a:off x="-686490" y="4914974"/>
              <a:ext cx="2895597" cy="1015663"/>
            </a:xfrm>
            <a:prstGeom prst="rect">
              <a:avLst/>
            </a:prstGeom>
            <a:noFill/>
          </p:spPr>
          <p:txBody>
            <a:bodyPr wrap="square" rtlCol="0">
              <a:spAutoFit/>
            </a:bodyPr>
            <a:lstStyle/>
            <a:p>
              <a:pPr lvl="3"/>
              <a:r>
                <a:rPr lang="en-US" sz="2000" u="sng" dirty="0">
                  <a:latin typeface="Symbol" panose="05050102010706020507" pitchFamily="18" charset="2"/>
                </a:rPr>
                <a:t>d</a:t>
              </a:r>
              <a:r>
                <a:rPr lang="en-US" sz="2000" u="sng" dirty="0"/>
                <a:t> z</a:t>
              </a:r>
              <a:r>
                <a:rPr lang="en-US" sz="2000" u="sng" baseline="30000" dirty="0"/>
                <a:t>(L+1)</a:t>
              </a:r>
              <a:r>
                <a:rPr lang="en-US" sz="2000" baseline="30000" dirty="0"/>
                <a:t>  </a:t>
              </a:r>
            </a:p>
            <a:p>
              <a:r>
                <a:rPr lang="en-US" sz="2000" dirty="0">
                  <a:latin typeface="Symbol" panose="05050102010706020507" pitchFamily="18" charset="2"/>
                </a:rPr>
                <a:t>	       d</a:t>
              </a:r>
              <a:r>
                <a:rPr lang="en-US" sz="2000" dirty="0"/>
                <a:t> W</a:t>
              </a:r>
              <a:r>
                <a:rPr lang="en-US" sz="2000" baseline="-25000" dirty="0"/>
                <a:t>0</a:t>
              </a:r>
              <a:r>
                <a:rPr lang="en-US" sz="2000" baseline="30000" dirty="0"/>
                <a:t>(L)</a:t>
              </a:r>
              <a:endParaRPr lang="en-US" sz="2000" dirty="0"/>
            </a:p>
            <a:p>
              <a:endParaRPr lang="en-US" sz="2000" dirty="0"/>
            </a:p>
          </p:txBody>
        </p:sp>
        <p:sp>
          <p:nvSpPr>
            <p:cNvPr id="68" name="TextBox 67">
              <a:extLst>
                <a:ext uri="{FF2B5EF4-FFF2-40B4-BE49-F238E27FC236}">
                  <a16:creationId xmlns:a16="http://schemas.microsoft.com/office/drawing/2014/main" id="{DDBD0B98-A890-4681-BFC7-38B2587F9A1D}"/>
                </a:ext>
              </a:extLst>
            </p:cNvPr>
            <p:cNvSpPr txBox="1"/>
            <p:nvPr/>
          </p:nvSpPr>
          <p:spPr>
            <a:xfrm>
              <a:off x="1450066" y="5047717"/>
              <a:ext cx="300082" cy="369332"/>
            </a:xfrm>
            <a:prstGeom prst="rect">
              <a:avLst/>
            </a:prstGeom>
            <a:noFill/>
          </p:spPr>
          <p:txBody>
            <a:bodyPr wrap="none" rtlCol="0">
              <a:spAutoFit/>
            </a:bodyPr>
            <a:lstStyle/>
            <a:p>
              <a:r>
                <a:rPr lang="en-US" dirty="0"/>
                <a:t>=</a:t>
              </a:r>
            </a:p>
          </p:txBody>
        </p:sp>
        <p:sp>
          <p:nvSpPr>
            <p:cNvPr id="69" name="TextBox 68">
              <a:extLst>
                <a:ext uri="{FF2B5EF4-FFF2-40B4-BE49-F238E27FC236}">
                  <a16:creationId xmlns:a16="http://schemas.microsoft.com/office/drawing/2014/main" id="{0885A26E-A2F6-4C0B-89A2-3E19A8B66327}"/>
                </a:ext>
              </a:extLst>
            </p:cNvPr>
            <p:cNvSpPr txBox="1"/>
            <p:nvPr/>
          </p:nvSpPr>
          <p:spPr>
            <a:xfrm>
              <a:off x="3066746" y="5023775"/>
              <a:ext cx="1054080" cy="400110"/>
            </a:xfrm>
            <a:prstGeom prst="rect">
              <a:avLst/>
            </a:prstGeom>
            <a:noFill/>
          </p:spPr>
          <p:txBody>
            <a:bodyPr wrap="square" rtlCol="0">
              <a:spAutoFit/>
            </a:bodyPr>
            <a:lstStyle/>
            <a:p>
              <a:r>
                <a:rPr lang="en-US" dirty="0"/>
                <a:t>= </a:t>
              </a:r>
              <a:r>
                <a:rPr lang="en-US" sz="2000" dirty="0"/>
                <a:t>1</a:t>
              </a:r>
              <a:endParaRPr lang="en-US" dirty="0"/>
            </a:p>
          </p:txBody>
        </p:sp>
      </p:grpSp>
      <p:sp>
        <p:nvSpPr>
          <p:cNvPr id="70" name="TextBox 69">
            <a:extLst>
              <a:ext uri="{FF2B5EF4-FFF2-40B4-BE49-F238E27FC236}">
                <a16:creationId xmlns:a16="http://schemas.microsoft.com/office/drawing/2014/main" id="{20CB98C9-946C-406F-A3E1-E6B72FCD78FD}"/>
              </a:ext>
            </a:extLst>
          </p:cNvPr>
          <p:cNvSpPr txBox="1"/>
          <p:nvPr/>
        </p:nvSpPr>
        <p:spPr>
          <a:xfrm>
            <a:off x="5266451" y="3888310"/>
            <a:ext cx="300082" cy="369332"/>
          </a:xfrm>
          <a:prstGeom prst="rect">
            <a:avLst/>
          </a:prstGeom>
          <a:noFill/>
        </p:spPr>
        <p:txBody>
          <a:bodyPr wrap="none" rtlCol="0">
            <a:spAutoFit/>
          </a:bodyPr>
          <a:lstStyle/>
          <a:p>
            <a:r>
              <a:rPr lang="en-US" dirty="0"/>
              <a:t>*</a:t>
            </a:r>
          </a:p>
        </p:txBody>
      </p:sp>
      <p:sp>
        <p:nvSpPr>
          <p:cNvPr id="71" name="TextBox 70">
            <a:extLst>
              <a:ext uri="{FF2B5EF4-FFF2-40B4-BE49-F238E27FC236}">
                <a16:creationId xmlns:a16="http://schemas.microsoft.com/office/drawing/2014/main" id="{BB9A8BCF-796C-4FF9-B208-5C7C475372A4}"/>
              </a:ext>
            </a:extLst>
          </p:cNvPr>
          <p:cNvSpPr txBox="1"/>
          <p:nvPr/>
        </p:nvSpPr>
        <p:spPr>
          <a:xfrm>
            <a:off x="4267200" y="3880805"/>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4172365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Setup</a:t>
            </a:r>
          </a:p>
        </p:txBody>
      </p:sp>
      <p:sp>
        <p:nvSpPr>
          <p:cNvPr id="3" name="Content Placeholder 2"/>
          <p:cNvSpPr>
            <a:spLocks noGrp="1"/>
          </p:cNvSpPr>
          <p:nvPr>
            <p:ph idx="1"/>
          </p:nvPr>
        </p:nvSpPr>
        <p:spPr/>
        <p:txBody>
          <a:bodyPr/>
          <a:lstStyle/>
          <a:p>
            <a:r>
              <a:rPr lang="en-US" dirty="0"/>
              <a:t>Let’s take and example:</a:t>
            </a:r>
          </a:p>
          <a:p>
            <a:pPr lvl="1"/>
            <a:r>
              <a:rPr lang="en-US" dirty="0"/>
              <a:t>2 Features</a:t>
            </a:r>
          </a:p>
          <a:p>
            <a:pPr lvl="1"/>
            <a:r>
              <a:rPr lang="en-US" dirty="0"/>
              <a:t>1 Hidden Layer</a:t>
            </a:r>
          </a:p>
          <a:p>
            <a:pPr lvl="1"/>
            <a:r>
              <a:rPr lang="en-US" dirty="0"/>
              <a:t>1 Outcome (in this case a class)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16</a:t>
            </a:fld>
            <a:endParaRPr lang="en-US" altLang="en-US"/>
          </a:p>
        </p:txBody>
      </p:sp>
      <p:cxnSp>
        <p:nvCxnSpPr>
          <p:cNvPr id="5" name="Straight Arrow Connector 4"/>
          <p:cNvCxnSpPr>
            <a:stCxn id="30" idx="5"/>
          </p:cNvCxnSpPr>
          <p:nvPr/>
        </p:nvCxnSpPr>
        <p:spPr>
          <a:xfrm>
            <a:off x="3899416" y="3320442"/>
            <a:ext cx="1289368" cy="57933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endCxn id="49" idx="1"/>
          </p:cNvCxnSpPr>
          <p:nvPr/>
        </p:nvCxnSpPr>
        <p:spPr>
          <a:xfrm>
            <a:off x="3548664" y="4677064"/>
            <a:ext cx="1711792" cy="111817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47" idx="1"/>
          </p:cNvCxnSpPr>
          <p:nvPr/>
        </p:nvCxnSpPr>
        <p:spPr>
          <a:xfrm flipV="1">
            <a:off x="3596888" y="4086405"/>
            <a:ext cx="1496123" cy="229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592129" y="4573921"/>
            <a:ext cx="1461082" cy="37907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6" idx="7"/>
            <a:endCxn id="46" idx="3"/>
          </p:cNvCxnSpPr>
          <p:nvPr/>
        </p:nvCxnSpPr>
        <p:spPr>
          <a:xfrm flipV="1">
            <a:off x="3573545" y="4368225"/>
            <a:ext cx="1631058" cy="87647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50" idx="1"/>
          </p:cNvCxnSpPr>
          <p:nvPr/>
        </p:nvCxnSpPr>
        <p:spPr>
          <a:xfrm>
            <a:off x="3685137" y="5650210"/>
            <a:ext cx="1463727" cy="42685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3" idx="5"/>
            <a:endCxn id="61" idx="1"/>
          </p:cNvCxnSpPr>
          <p:nvPr/>
        </p:nvCxnSpPr>
        <p:spPr>
          <a:xfrm>
            <a:off x="5785283" y="3247492"/>
            <a:ext cx="1641509" cy="90270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7" idx="3"/>
          </p:cNvCxnSpPr>
          <p:nvPr/>
        </p:nvCxnSpPr>
        <p:spPr>
          <a:xfrm>
            <a:off x="5920482" y="4086405"/>
            <a:ext cx="1401565" cy="18785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55011" y="4556017"/>
            <a:ext cx="1482140" cy="37782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13601" y="3424535"/>
            <a:ext cx="896399" cy="461665"/>
          </a:xfrm>
          <a:prstGeom prst="rect">
            <a:avLst/>
          </a:prstGeom>
          <a:noFill/>
        </p:spPr>
        <p:txBody>
          <a:bodyPr wrap="none" rtlCol="0">
            <a:spAutoFit/>
          </a:bodyPr>
          <a:lstStyle/>
          <a:p>
            <a:r>
              <a:rPr lang="en-US" sz="2400" dirty="0"/>
              <a:t>W</a:t>
            </a:r>
            <a:r>
              <a:rPr lang="en-US" sz="2400" baseline="-25000" dirty="0"/>
              <a:t>03</a:t>
            </a:r>
            <a:r>
              <a:rPr lang="en-US" sz="2400" baseline="30000" dirty="0"/>
              <a:t>(1)</a:t>
            </a:r>
          </a:p>
        </p:txBody>
      </p:sp>
      <p:grpSp>
        <p:nvGrpSpPr>
          <p:cNvPr id="29" name="Group 28"/>
          <p:cNvGrpSpPr/>
          <p:nvPr/>
        </p:nvGrpSpPr>
        <p:grpSpPr>
          <a:xfrm>
            <a:off x="3396304" y="2813641"/>
            <a:ext cx="589432" cy="593754"/>
            <a:chOff x="838200" y="1371600"/>
            <a:chExt cx="762000" cy="762000"/>
          </a:xfrm>
        </p:grpSpPr>
        <p:sp>
          <p:nvSpPr>
            <p:cNvPr id="30" name="Oval 29"/>
            <p:cNvSpPr/>
            <p:nvPr/>
          </p:nvSpPr>
          <p:spPr>
            <a:xfrm>
              <a:off x="838200" y="1371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054744" y="1447800"/>
              <a:ext cx="393056" cy="584775"/>
            </a:xfrm>
            <a:prstGeom prst="rect">
              <a:avLst/>
            </a:prstGeom>
            <a:noFill/>
          </p:spPr>
          <p:txBody>
            <a:bodyPr wrap="none" rtlCol="0">
              <a:spAutoFit/>
            </a:bodyPr>
            <a:lstStyle/>
            <a:p>
              <a:r>
                <a:rPr lang="en-US" sz="3200" dirty="0"/>
                <a:t>1</a:t>
              </a:r>
              <a:endParaRPr lang="en-US" sz="3200" baseline="30000" dirty="0"/>
            </a:p>
          </p:txBody>
        </p:sp>
      </p:grpSp>
      <p:grpSp>
        <p:nvGrpSpPr>
          <p:cNvPr id="32" name="Group 31"/>
          <p:cNvGrpSpPr/>
          <p:nvPr/>
        </p:nvGrpSpPr>
        <p:grpSpPr>
          <a:xfrm>
            <a:off x="2863976" y="4053960"/>
            <a:ext cx="808235" cy="762000"/>
            <a:chOff x="762000" y="2438400"/>
            <a:chExt cx="808235" cy="762000"/>
          </a:xfrm>
        </p:grpSpPr>
        <p:sp>
          <p:nvSpPr>
            <p:cNvPr id="33" name="Oval 32"/>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62000" y="2539425"/>
              <a:ext cx="808235" cy="584775"/>
            </a:xfrm>
            <a:prstGeom prst="rect">
              <a:avLst/>
            </a:prstGeom>
            <a:noFill/>
          </p:spPr>
          <p:txBody>
            <a:bodyPr wrap="none" rtlCol="0">
              <a:spAutoFit/>
            </a:bodyPr>
            <a:lstStyle/>
            <a:p>
              <a:r>
                <a:rPr lang="en-US" sz="3200" dirty="0"/>
                <a:t>x</a:t>
              </a:r>
              <a:r>
                <a:rPr lang="en-US" sz="3200" baseline="-25000" dirty="0"/>
                <a:t>1</a:t>
              </a:r>
              <a:r>
                <a:rPr lang="en-US" sz="3200" baseline="30000" dirty="0"/>
                <a:t>(1)</a:t>
              </a:r>
            </a:p>
          </p:txBody>
        </p:sp>
      </p:grpSp>
      <p:grpSp>
        <p:nvGrpSpPr>
          <p:cNvPr id="35" name="Group 34"/>
          <p:cNvGrpSpPr/>
          <p:nvPr/>
        </p:nvGrpSpPr>
        <p:grpSpPr>
          <a:xfrm>
            <a:off x="2923137" y="5133107"/>
            <a:ext cx="808235" cy="762000"/>
            <a:chOff x="762000" y="3581400"/>
            <a:chExt cx="808235" cy="762000"/>
          </a:xfrm>
        </p:grpSpPr>
        <p:sp>
          <p:nvSpPr>
            <p:cNvPr id="36" name="Oval 35"/>
            <p:cNvSpPr/>
            <p:nvPr/>
          </p:nvSpPr>
          <p:spPr>
            <a:xfrm>
              <a:off x="762000" y="3581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62000" y="3682425"/>
              <a:ext cx="808235" cy="584775"/>
            </a:xfrm>
            <a:prstGeom prst="rect">
              <a:avLst/>
            </a:prstGeom>
            <a:noFill/>
          </p:spPr>
          <p:txBody>
            <a:bodyPr wrap="none" rtlCol="0">
              <a:spAutoFit/>
            </a:bodyPr>
            <a:lstStyle/>
            <a:p>
              <a:r>
                <a:rPr lang="en-US" sz="3200" dirty="0"/>
                <a:t>x</a:t>
              </a:r>
              <a:r>
                <a:rPr lang="en-US" sz="3200" baseline="-25000" dirty="0"/>
                <a:t>2</a:t>
              </a:r>
              <a:r>
                <a:rPr lang="en-US" sz="3200" baseline="30000" dirty="0"/>
                <a:t>(1)</a:t>
              </a:r>
            </a:p>
          </p:txBody>
        </p:sp>
      </p:grpSp>
      <p:grpSp>
        <p:nvGrpSpPr>
          <p:cNvPr id="42" name="Group 41"/>
          <p:cNvGrpSpPr/>
          <p:nvPr/>
        </p:nvGrpSpPr>
        <p:grpSpPr>
          <a:xfrm>
            <a:off x="5306670" y="2774491"/>
            <a:ext cx="560730" cy="554155"/>
            <a:chOff x="838200" y="1371600"/>
            <a:chExt cx="762000" cy="762000"/>
          </a:xfrm>
        </p:grpSpPr>
        <p:sp>
          <p:nvSpPr>
            <p:cNvPr id="43" name="Oval 42"/>
            <p:cNvSpPr/>
            <p:nvPr/>
          </p:nvSpPr>
          <p:spPr>
            <a:xfrm>
              <a:off x="838200" y="1371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978544" y="1472625"/>
              <a:ext cx="393056" cy="584775"/>
            </a:xfrm>
            <a:prstGeom prst="rect">
              <a:avLst/>
            </a:prstGeom>
            <a:noFill/>
          </p:spPr>
          <p:txBody>
            <a:bodyPr wrap="none" rtlCol="0">
              <a:spAutoFit/>
            </a:bodyPr>
            <a:lstStyle/>
            <a:p>
              <a:r>
                <a:rPr lang="en-US" sz="3200" dirty="0"/>
                <a:t>1</a:t>
              </a:r>
              <a:endParaRPr lang="en-US" sz="3200" baseline="30000" dirty="0"/>
            </a:p>
          </p:txBody>
        </p:sp>
      </p:grpSp>
      <p:grpSp>
        <p:nvGrpSpPr>
          <p:cNvPr id="45" name="Group 44"/>
          <p:cNvGrpSpPr/>
          <p:nvPr/>
        </p:nvGrpSpPr>
        <p:grpSpPr>
          <a:xfrm>
            <a:off x="5093011" y="3717817"/>
            <a:ext cx="827471" cy="762000"/>
            <a:chOff x="762000" y="1981200"/>
            <a:chExt cx="827471" cy="762000"/>
          </a:xfrm>
        </p:grpSpPr>
        <p:sp>
          <p:nvSpPr>
            <p:cNvPr id="46" name="Oval 45"/>
            <p:cNvSpPr/>
            <p:nvPr/>
          </p:nvSpPr>
          <p:spPr>
            <a:xfrm>
              <a:off x="762000" y="19812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62000" y="2057400"/>
              <a:ext cx="827471" cy="584775"/>
            </a:xfrm>
            <a:prstGeom prst="rect">
              <a:avLst/>
            </a:prstGeom>
            <a:noFill/>
          </p:spPr>
          <p:txBody>
            <a:bodyPr wrap="none" rtlCol="0">
              <a:spAutoFit/>
            </a:bodyPr>
            <a:lstStyle/>
            <a:p>
              <a:r>
                <a:rPr lang="en-US" sz="3200" dirty="0"/>
                <a:t>a</a:t>
              </a:r>
              <a:r>
                <a:rPr lang="en-US" sz="3200" baseline="-25000" dirty="0"/>
                <a:t>1</a:t>
              </a:r>
              <a:r>
                <a:rPr lang="en-US" sz="3200" baseline="30000" dirty="0"/>
                <a:t>(2)</a:t>
              </a:r>
            </a:p>
          </p:txBody>
        </p:sp>
      </p:grpSp>
      <p:grpSp>
        <p:nvGrpSpPr>
          <p:cNvPr id="48" name="Group 47"/>
          <p:cNvGrpSpPr/>
          <p:nvPr/>
        </p:nvGrpSpPr>
        <p:grpSpPr>
          <a:xfrm>
            <a:off x="5148864" y="5683647"/>
            <a:ext cx="827471" cy="762000"/>
            <a:chOff x="762000" y="3581400"/>
            <a:chExt cx="827471" cy="762000"/>
          </a:xfrm>
        </p:grpSpPr>
        <p:sp>
          <p:nvSpPr>
            <p:cNvPr id="49" name="Oval 48"/>
            <p:cNvSpPr/>
            <p:nvPr/>
          </p:nvSpPr>
          <p:spPr>
            <a:xfrm>
              <a:off x="762000" y="3581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62000" y="3682425"/>
              <a:ext cx="827471" cy="584775"/>
            </a:xfrm>
            <a:prstGeom prst="rect">
              <a:avLst/>
            </a:prstGeom>
            <a:noFill/>
          </p:spPr>
          <p:txBody>
            <a:bodyPr wrap="none" rtlCol="0">
              <a:spAutoFit/>
            </a:bodyPr>
            <a:lstStyle/>
            <a:p>
              <a:r>
                <a:rPr lang="en-US" sz="3200" dirty="0"/>
                <a:t>a</a:t>
              </a:r>
              <a:r>
                <a:rPr lang="en-US" sz="3200" baseline="-25000" dirty="0"/>
                <a:t>3</a:t>
              </a:r>
              <a:r>
                <a:rPr lang="en-US" sz="3200" baseline="30000" dirty="0"/>
                <a:t>(2)</a:t>
              </a:r>
            </a:p>
          </p:txBody>
        </p:sp>
      </p:grpSp>
      <p:grpSp>
        <p:nvGrpSpPr>
          <p:cNvPr id="60" name="Group 59"/>
          <p:cNvGrpSpPr/>
          <p:nvPr/>
        </p:nvGrpSpPr>
        <p:grpSpPr>
          <a:xfrm>
            <a:off x="7315200" y="4038600"/>
            <a:ext cx="838200" cy="762000"/>
            <a:chOff x="762000" y="2438400"/>
            <a:chExt cx="838200" cy="762000"/>
          </a:xfrm>
        </p:grpSpPr>
        <p:sp>
          <p:nvSpPr>
            <p:cNvPr id="61" name="Oval 60"/>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83951" y="2539425"/>
              <a:ext cx="816249" cy="584775"/>
            </a:xfrm>
            <a:prstGeom prst="rect">
              <a:avLst/>
            </a:prstGeom>
            <a:noFill/>
          </p:spPr>
          <p:txBody>
            <a:bodyPr wrap="none" rtlCol="0">
              <a:spAutoFit/>
            </a:bodyPr>
            <a:lstStyle/>
            <a:p>
              <a:r>
                <a:rPr lang="en-US" sz="3200" dirty="0"/>
                <a:t>y</a:t>
              </a:r>
              <a:r>
                <a:rPr lang="en-US" sz="3200" baseline="-25000" dirty="0"/>
                <a:t>1</a:t>
              </a:r>
              <a:r>
                <a:rPr lang="en-US" sz="3200" baseline="30000" dirty="0"/>
                <a:t>(3)</a:t>
              </a:r>
            </a:p>
          </p:txBody>
        </p:sp>
      </p:grpSp>
      <p:grpSp>
        <p:nvGrpSpPr>
          <p:cNvPr id="74" name="Group 73"/>
          <p:cNvGrpSpPr/>
          <p:nvPr/>
        </p:nvGrpSpPr>
        <p:grpSpPr>
          <a:xfrm>
            <a:off x="5084835" y="4709701"/>
            <a:ext cx="827471" cy="762000"/>
            <a:chOff x="762000" y="3581400"/>
            <a:chExt cx="827471" cy="762000"/>
          </a:xfrm>
        </p:grpSpPr>
        <p:sp>
          <p:nvSpPr>
            <p:cNvPr id="75" name="Oval 74"/>
            <p:cNvSpPr/>
            <p:nvPr/>
          </p:nvSpPr>
          <p:spPr>
            <a:xfrm>
              <a:off x="762000" y="3581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762000" y="3682425"/>
              <a:ext cx="827471" cy="584775"/>
            </a:xfrm>
            <a:prstGeom prst="rect">
              <a:avLst/>
            </a:prstGeom>
            <a:noFill/>
          </p:spPr>
          <p:txBody>
            <a:bodyPr wrap="none" rtlCol="0">
              <a:spAutoFit/>
            </a:bodyPr>
            <a:lstStyle/>
            <a:p>
              <a:r>
                <a:rPr lang="en-US" sz="3200" dirty="0"/>
                <a:t>a</a:t>
              </a:r>
              <a:r>
                <a:rPr lang="en-US" sz="3200" baseline="-25000" dirty="0"/>
                <a:t>2</a:t>
              </a:r>
              <a:r>
                <a:rPr lang="en-US" sz="3200" baseline="30000" dirty="0"/>
                <a:t>(2)</a:t>
              </a:r>
            </a:p>
          </p:txBody>
        </p:sp>
      </p:grpSp>
      <p:cxnSp>
        <p:nvCxnSpPr>
          <p:cNvPr id="89" name="Straight Arrow Connector 88"/>
          <p:cNvCxnSpPr/>
          <p:nvPr/>
        </p:nvCxnSpPr>
        <p:spPr>
          <a:xfrm flipV="1">
            <a:off x="5885983" y="4708418"/>
            <a:ext cx="1603568" cy="118668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76" idx="1"/>
          </p:cNvCxnSpPr>
          <p:nvPr/>
        </p:nvCxnSpPr>
        <p:spPr>
          <a:xfrm flipV="1">
            <a:off x="3625976" y="5103114"/>
            <a:ext cx="1458859" cy="32502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6343230" y="5029200"/>
            <a:ext cx="792205" cy="461665"/>
          </a:xfrm>
          <a:prstGeom prst="rect">
            <a:avLst/>
          </a:prstGeom>
          <a:noFill/>
        </p:spPr>
        <p:txBody>
          <a:bodyPr wrap="none" rtlCol="0">
            <a:spAutoFit/>
          </a:bodyPr>
          <a:lstStyle/>
          <a:p>
            <a:r>
              <a:rPr lang="en-US" sz="2400" dirty="0"/>
              <a:t>W</a:t>
            </a:r>
            <a:r>
              <a:rPr lang="en-US" sz="2400" baseline="-25000" dirty="0"/>
              <a:t>3</a:t>
            </a:r>
            <a:r>
              <a:rPr lang="en-US" sz="2400" baseline="30000" dirty="0"/>
              <a:t>(2)</a:t>
            </a:r>
          </a:p>
        </p:txBody>
      </p:sp>
      <p:sp>
        <p:nvSpPr>
          <p:cNvPr id="112" name="TextBox 111"/>
          <p:cNvSpPr txBox="1"/>
          <p:nvPr/>
        </p:nvSpPr>
        <p:spPr>
          <a:xfrm>
            <a:off x="6172200" y="4495800"/>
            <a:ext cx="792205" cy="461665"/>
          </a:xfrm>
          <a:prstGeom prst="rect">
            <a:avLst/>
          </a:prstGeom>
          <a:noFill/>
        </p:spPr>
        <p:txBody>
          <a:bodyPr wrap="none" rtlCol="0">
            <a:spAutoFit/>
          </a:bodyPr>
          <a:lstStyle/>
          <a:p>
            <a:r>
              <a:rPr lang="en-US" sz="2400" dirty="0"/>
              <a:t>W</a:t>
            </a:r>
            <a:r>
              <a:rPr lang="en-US" sz="2400" baseline="-25000" dirty="0"/>
              <a:t>2</a:t>
            </a:r>
            <a:r>
              <a:rPr lang="en-US" sz="2400" baseline="30000" dirty="0"/>
              <a:t>(2)</a:t>
            </a:r>
          </a:p>
        </p:txBody>
      </p:sp>
      <p:sp>
        <p:nvSpPr>
          <p:cNvPr id="113" name="TextBox 112"/>
          <p:cNvSpPr txBox="1"/>
          <p:nvPr/>
        </p:nvSpPr>
        <p:spPr>
          <a:xfrm>
            <a:off x="6172200" y="3881735"/>
            <a:ext cx="792205" cy="461665"/>
          </a:xfrm>
          <a:prstGeom prst="rect">
            <a:avLst/>
          </a:prstGeom>
          <a:noFill/>
        </p:spPr>
        <p:txBody>
          <a:bodyPr wrap="none" rtlCol="0">
            <a:spAutoFit/>
          </a:bodyPr>
          <a:lstStyle/>
          <a:p>
            <a:r>
              <a:rPr lang="en-US" sz="2400" dirty="0"/>
              <a:t>W</a:t>
            </a:r>
            <a:r>
              <a:rPr lang="en-US" sz="2400" baseline="-25000" dirty="0"/>
              <a:t>1</a:t>
            </a:r>
            <a:r>
              <a:rPr lang="en-US" sz="2400" baseline="30000" dirty="0"/>
              <a:t>(2)</a:t>
            </a:r>
          </a:p>
        </p:txBody>
      </p:sp>
      <p:sp>
        <p:nvSpPr>
          <p:cNvPr id="114" name="TextBox 113"/>
          <p:cNvSpPr txBox="1"/>
          <p:nvPr/>
        </p:nvSpPr>
        <p:spPr>
          <a:xfrm>
            <a:off x="6141995" y="3276600"/>
            <a:ext cx="792205" cy="461665"/>
          </a:xfrm>
          <a:prstGeom prst="rect">
            <a:avLst/>
          </a:prstGeom>
          <a:noFill/>
        </p:spPr>
        <p:txBody>
          <a:bodyPr wrap="none" rtlCol="0">
            <a:spAutoFit/>
          </a:bodyPr>
          <a:lstStyle/>
          <a:p>
            <a:r>
              <a:rPr lang="en-US" sz="2400" dirty="0"/>
              <a:t>W</a:t>
            </a:r>
            <a:r>
              <a:rPr lang="en-US" sz="2400" baseline="-25000" dirty="0"/>
              <a:t>0</a:t>
            </a:r>
            <a:r>
              <a:rPr lang="en-US" sz="2400" baseline="30000" dirty="0"/>
              <a:t>(2)</a:t>
            </a:r>
          </a:p>
        </p:txBody>
      </p:sp>
      <p:sp>
        <p:nvSpPr>
          <p:cNvPr id="115" name="TextBox 114"/>
          <p:cNvSpPr txBox="1"/>
          <p:nvPr/>
        </p:nvSpPr>
        <p:spPr>
          <a:xfrm>
            <a:off x="3886200" y="3957935"/>
            <a:ext cx="896399" cy="461665"/>
          </a:xfrm>
          <a:prstGeom prst="rect">
            <a:avLst/>
          </a:prstGeom>
          <a:noFill/>
        </p:spPr>
        <p:txBody>
          <a:bodyPr wrap="none" rtlCol="0">
            <a:spAutoFit/>
          </a:bodyPr>
          <a:lstStyle/>
          <a:p>
            <a:r>
              <a:rPr lang="en-US" sz="2400" dirty="0"/>
              <a:t>W</a:t>
            </a:r>
            <a:r>
              <a:rPr lang="en-US" sz="2400" baseline="-25000" dirty="0"/>
              <a:t>11</a:t>
            </a:r>
            <a:r>
              <a:rPr lang="en-US" sz="2400" baseline="30000" dirty="0"/>
              <a:t>(1)</a:t>
            </a:r>
          </a:p>
        </p:txBody>
      </p:sp>
      <p:sp>
        <p:nvSpPr>
          <p:cNvPr id="116" name="TextBox 115"/>
          <p:cNvSpPr txBox="1"/>
          <p:nvPr/>
        </p:nvSpPr>
        <p:spPr>
          <a:xfrm>
            <a:off x="3962400" y="5634335"/>
            <a:ext cx="896399" cy="461665"/>
          </a:xfrm>
          <a:prstGeom prst="rect">
            <a:avLst/>
          </a:prstGeom>
          <a:noFill/>
        </p:spPr>
        <p:txBody>
          <a:bodyPr wrap="none" rtlCol="0">
            <a:spAutoFit/>
          </a:bodyPr>
          <a:lstStyle/>
          <a:p>
            <a:r>
              <a:rPr lang="en-US" sz="2400" dirty="0"/>
              <a:t>W</a:t>
            </a:r>
            <a:r>
              <a:rPr lang="en-US" sz="2400" baseline="-25000" dirty="0"/>
              <a:t>23</a:t>
            </a:r>
            <a:r>
              <a:rPr lang="en-US" sz="2400" baseline="30000" dirty="0"/>
              <a:t>(1)</a:t>
            </a:r>
          </a:p>
        </p:txBody>
      </p:sp>
      <p:sp>
        <p:nvSpPr>
          <p:cNvPr id="117" name="TextBox 116"/>
          <p:cNvSpPr txBox="1"/>
          <p:nvPr/>
        </p:nvSpPr>
        <p:spPr>
          <a:xfrm>
            <a:off x="3657600" y="5177135"/>
            <a:ext cx="896399" cy="461665"/>
          </a:xfrm>
          <a:prstGeom prst="rect">
            <a:avLst/>
          </a:prstGeom>
          <a:noFill/>
        </p:spPr>
        <p:txBody>
          <a:bodyPr wrap="none" rtlCol="0">
            <a:spAutoFit/>
          </a:bodyPr>
          <a:lstStyle/>
          <a:p>
            <a:r>
              <a:rPr lang="en-US" sz="2400" dirty="0"/>
              <a:t>W</a:t>
            </a:r>
            <a:r>
              <a:rPr lang="en-US" sz="2400" baseline="-25000" dirty="0"/>
              <a:t>22</a:t>
            </a:r>
            <a:r>
              <a:rPr lang="en-US" sz="2400" baseline="30000" dirty="0"/>
              <a:t>(1)</a:t>
            </a:r>
          </a:p>
        </p:txBody>
      </p:sp>
      <p:sp>
        <p:nvSpPr>
          <p:cNvPr id="119" name="TextBox 118"/>
          <p:cNvSpPr txBox="1"/>
          <p:nvPr/>
        </p:nvSpPr>
        <p:spPr>
          <a:xfrm>
            <a:off x="3733800" y="4419600"/>
            <a:ext cx="896399" cy="461665"/>
          </a:xfrm>
          <a:prstGeom prst="rect">
            <a:avLst/>
          </a:prstGeom>
          <a:noFill/>
        </p:spPr>
        <p:txBody>
          <a:bodyPr wrap="none" rtlCol="0">
            <a:spAutoFit/>
          </a:bodyPr>
          <a:lstStyle/>
          <a:p>
            <a:r>
              <a:rPr lang="en-US" sz="2400" dirty="0"/>
              <a:t>W</a:t>
            </a:r>
            <a:r>
              <a:rPr lang="en-US" sz="2400" baseline="-25000" dirty="0"/>
              <a:t>12</a:t>
            </a:r>
            <a:r>
              <a:rPr lang="en-US" sz="2400" baseline="30000" dirty="0"/>
              <a:t>(1)</a:t>
            </a:r>
          </a:p>
        </p:txBody>
      </p:sp>
      <p:sp>
        <p:nvSpPr>
          <p:cNvPr id="120" name="TextBox 119"/>
          <p:cNvSpPr txBox="1"/>
          <p:nvPr/>
        </p:nvSpPr>
        <p:spPr>
          <a:xfrm>
            <a:off x="414070" y="3752671"/>
            <a:ext cx="1979433" cy="1200329"/>
          </a:xfrm>
          <a:prstGeom prst="rect">
            <a:avLst/>
          </a:prstGeom>
          <a:noFill/>
        </p:spPr>
        <p:txBody>
          <a:bodyPr wrap="square" rtlCol="0">
            <a:spAutoFit/>
          </a:bodyPr>
          <a:lstStyle/>
          <a:p>
            <a:r>
              <a:rPr lang="en-US" dirty="0"/>
              <a:t>I skipped a few of the weights in the diagram to keep things readable</a:t>
            </a:r>
          </a:p>
        </p:txBody>
      </p:sp>
      <p:cxnSp>
        <p:nvCxnSpPr>
          <p:cNvPr id="10" name="Straight Connector 9"/>
          <p:cNvCxnSpPr>
            <a:stCxn id="31" idx="2"/>
          </p:cNvCxnSpPr>
          <p:nvPr/>
        </p:nvCxnSpPr>
        <p:spPr>
          <a:xfrm>
            <a:off x="3715829" y="3328675"/>
            <a:ext cx="475171" cy="553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a:stCxn id="30" idx="4"/>
          </p:cNvCxnSpPr>
          <p:nvPr/>
        </p:nvCxnSpPr>
        <p:spPr>
          <a:xfrm>
            <a:off x="3691020" y="3407395"/>
            <a:ext cx="315772" cy="550540"/>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134035" y="2917735"/>
            <a:ext cx="896399" cy="461665"/>
          </a:xfrm>
          <a:prstGeom prst="rect">
            <a:avLst/>
          </a:prstGeom>
          <a:noFill/>
        </p:spPr>
        <p:txBody>
          <a:bodyPr wrap="none" rtlCol="0">
            <a:spAutoFit/>
          </a:bodyPr>
          <a:lstStyle/>
          <a:p>
            <a:r>
              <a:rPr lang="en-US" sz="2400" dirty="0"/>
              <a:t>W</a:t>
            </a:r>
            <a:r>
              <a:rPr lang="en-US" sz="2400" baseline="-25000" dirty="0"/>
              <a:t>01</a:t>
            </a:r>
            <a:r>
              <a:rPr lang="en-US" sz="2400" baseline="30000" dirty="0"/>
              <a:t>(1)</a:t>
            </a:r>
          </a:p>
        </p:txBody>
      </p:sp>
    </p:spTree>
    <p:extLst>
      <p:ext uri="{BB962C8B-B14F-4D97-AF65-F5344CB8AC3E}">
        <p14:creationId xmlns:p14="http://schemas.microsoft.com/office/powerpoint/2010/main" val="1657795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Putting it Together for n Samples</a:t>
            </a:r>
          </a:p>
        </p:txBody>
      </p:sp>
      <p:sp>
        <p:nvSpPr>
          <p:cNvPr id="3" name="Content Placeholder 2"/>
          <p:cNvSpPr>
            <a:spLocks noGrp="1"/>
          </p:cNvSpPr>
          <p:nvPr>
            <p:ph idx="1"/>
          </p:nvPr>
        </p:nvSpPr>
        <p:spPr/>
        <p:txBody>
          <a:bodyPr/>
          <a:lstStyle/>
          <a:p>
            <a:pPr marL="0" indent="0">
              <a:buNone/>
            </a:pPr>
            <a:r>
              <a:rPr lang="en-US" sz="2400" dirty="0"/>
              <a:t>In matrix notation: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So you end up with each row in </a:t>
            </a:r>
            <a:r>
              <a:rPr lang="en-US" sz="2400" dirty="0" err="1">
                <a:latin typeface="Symbol" panose="05050102010706020507" pitchFamily="18" charset="2"/>
              </a:rPr>
              <a:t>d</a:t>
            </a:r>
            <a:r>
              <a:rPr lang="en-US" sz="2400" dirty="0" err="1"/>
              <a:t>J</a:t>
            </a:r>
            <a:r>
              <a:rPr lang="en-US" sz="2400" dirty="0"/>
              <a:t> / </a:t>
            </a:r>
            <a:r>
              <a:rPr lang="en-US" sz="2400" dirty="0" err="1">
                <a:latin typeface="Symbol" panose="05050102010706020507" pitchFamily="18" charset="2"/>
              </a:rPr>
              <a:t>d</a:t>
            </a:r>
            <a:r>
              <a:rPr lang="en-US" sz="2400" dirty="0" err="1"/>
              <a:t>W</a:t>
            </a:r>
            <a:r>
              <a:rPr lang="en-US" sz="2400" baseline="30000" dirty="0"/>
              <a:t>(2)  </a:t>
            </a:r>
            <a:r>
              <a:rPr lang="en-US" sz="2400" dirty="0"/>
              <a:t>corresponding to a single hidden node in a hidden layer with all of your n samples. At a given point in the iteration all your samples add up to tell you to adjust your weight “up” or “down” at that node.</a:t>
            </a:r>
          </a:p>
          <a:p>
            <a:pPr marL="0" indent="0">
              <a:buNone/>
            </a:pPr>
            <a:endParaRPr lang="en-US" sz="2400" dirty="0"/>
          </a:p>
          <a:p>
            <a:pPr>
              <a:buFont typeface="Symbol" panose="05050102010706020507" pitchFamily="18" charset="2"/>
              <a:buChar char=" "/>
            </a:pPr>
            <a:endParaRPr lang="en-US" sz="2400" dirty="0"/>
          </a:p>
        </p:txBody>
      </p:sp>
      <p:sp>
        <p:nvSpPr>
          <p:cNvPr id="7" name="TextBox 6"/>
          <p:cNvSpPr txBox="1"/>
          <p:nvPr/>
        </p:nvSpPr>
        <p:spPr>
          <a:xfrm>
            <a:off x="378246" y="2965906"/>
            <a:ext cx="1593706" cy="461665"/>
          </a:xfrm>
          <a:prstGeom prst="rect">
            <a:avLst/>
          </a:prstGeom>
          <a:noFill/>
        </p:spPr>
        <p:txBody>
          <a:bodyPr wrap="none" rtlCol="0">
            <a:spAutoFit/>
          </a:bodyPr>
          <a:lstStyle/>
          <a:p>
            <a:r>
              <a:rPr lang="en-US" sz="2400" dirty="0" err="1">
                <a:latin typeface="Symbol" panose="05050102010706020507" pitchFamily="18" charset="2"/>
              </a:rPr>
              <a:t>d</a:t>
            </a:r>
            <a:r>
              <a:rPr lang="en-US" sz="2400" dirty="0" err="1"/>
              <a:t>J</a:t>
            </a:r>
            <a:r>
              <a:rPr lang="en-US" sz="2400" dirty="0"/>
              <a:t> / </a:t>
            </a:r>
            <a:r>
              <a:rPr lang="en-US" sz="2400" dirty="0" err="1">
                <a:latin typeface="Symbol" panose="05050102010706020507" pitchFamily="18" charset="2"/>
              </a:rPr>
              <a:t>d</a:t>
            </a:r>
            <a:r>
              <a:rPr lang="en-US" sz="2400" dirty="0" err="1"/>
              <a:t>W</a:t>
            </a:r>
            <a:r>
              <a:rPr lang="en-US" sz="2400" baseline="30000" dirty="0"/>
              <a:t>(2) </a:t>
            </a:r>
            <a:r>
              <a:rPr lang="en-US" sz="2400" dirty="0"/>
              <a:t>=</a:t>
            </a:r>
            <a:r>
              <a:rPr lang="en-US" sz="2400" baseline="30000" dirty="0"/>
              <a:t> </a:t>
            </a:r>
          </a:p>
        </p:txBody>
      </p:sp>
      <p:sp>
        <p:nvSpPr>
          <p:cNvPr id="8" name="Rectangle 7"/>
          <p:cNvSpPr/>
          <p:nvPr/>
        </p:nvSpPr>
        <p:spPr>
          <a:xfrm>
            <a:off x="2020426" y="2165221"/>
            <a:ext cx="1939256" cy="213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47900" y="2074416"/>
            <a:ext cx="1485900" cy="181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306587" y="2694116"/>
            <a:ext cx="1237839"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1</a:t>
            </a:r>
            <a:r>
              <a:rPr lang="en-US" sz="2000" baseline="30000" dirty="0"/>
              <a:t>(2)</a:t>
            </a:r>
          </a:p>
        </p:txBody>
      </p:sp>
      <p:sp>
        <p:nvSpPr>
          <p:cNvPr id="11" name="TextBox 10"/>
          <p:cNvSpPr txBox="1"/>
          <p:nvPr/>
        </p:nvSpPr>
        <p:spPr>
          <a:xfrm>
            <a:off x="2306587" y="3227516"/>
            <a:ext cx="1237839"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2</a:t>
            </a:r>
            <a:r>
              <a:rPr lang="en-US" sz="2000" baseline="30000" dirty="0"/>
              <a:t>(2)</a:t>
            </a:r>
          </a:p>
        </p:txBody>
      </p:sp>
      <p:sp>
        <p:nvSpPr>
          <p:cNvPr id="12" name="TextBox 11"/>
          <p:cNvSpPr txBox="1"/>
          <p:nvPr/>
        </p:nvSpPr>
        <p:spPr>
          <a:xfrm>
            <a:off x="2306587" y="3703826"/>
            <a:ext cx="1237839"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3</a:t>
            </a:r>
            <a:r>
              <a:rPr lang="en-US" sz="2000" baseline="30000" dirty="0"/>
              <a:t>(2)</a:t>
            </a:r>
          </a:p>
        </p:txBody>
      </p:sp>
      <p:sp>
        <p:nvSpPr>
          <p:cNvPr id="13" name="TextBox 12"/>
          <p:cNvSpPr txBox="1"/>
          <p:nvPr/>
        </p:nvSpPr>
        <p:spPr>
          <a:xfrm>
            <a:off x="2306587" y="2256026"/>
            <a:ext cx="1237839"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0</a:t>
            </a:r>
            <a:r>
              <a:rPr lang="en-US" sz="2000" baseline="30000" dirty="0"/>
              <a:t>(2)</a:t>
            </a:r>
          </a:p>
        </p:txBody>
      </p:sp>
      <p:sp>
        <p:nvSpPr>
          <p:cNvPr id="14" name="Rectangle 13"/>
          <p:cNvSpPr/>
          <p:nvPr/>
        </p:nvSpPr>
        <p:spPr>
          <a:xfrm>
            <a:off x="4721763" y="1905000"/>
            <a:ext cx="1485900" cy="181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34558" y="2898684"/>
            <a:ext cx="385042" cy="461665"/>
          </a:xfrm>
          <a:prstGeom prst="rect">
            <a:avLst/>
          </a:prstGeom>
          <a:noFill/>
        </p:spPr>
        <p:txBody>
          <a:bodyPr wrap="none" rtlCol="0">
            <a:spAutoFit/>
          </a:bodyPr>
          <a:lstStyle/>
          <a:p>
            <a:r>
              <a:rPr lang="en-US" sz="2400" dirty="0"/>
              <a:t>=</a:t>
            </a:r>
            <a:r>
              <a:rPr lang="en-US" sz="2400" baseline="30000" dirty="0"/>
              <a:t> </a:t>
            </a:r>
          </a:p>
        </p:txBody>
      </p:sp>
      <p:sp>
        <p:nvSpPr>
          <p:cNvPr id="17" name="TextBox 16"/>
          <p:cNvSpPr txBox="1"/>
          <p:nvPr/>
        </p:nvSpPr>
        <p:spPr>
          <a:xfrm>
            <a:off x="4743920" y="2820769"/>
            <a:ext cx="670376" cy="400110"/>
          </a:xfrm>
          <a:prstGeom prst="rect">
            <a:avLst/>
          </a:prstGeom>
          <a:noFill/>
        </p:spPr>
        <p:txBody>
          <a:bodyPr wrap="none" rtlCol="0">
            <a:spAutoFit/>
          </a:bodyPr>
          <a:lstStyle/>
          <a:p>
            <a:r>
              <a:rPr lang="en-US" sz="2000" dirty="0"/>
              <a:t>a</a:t>
            </a:r>
            <a:r>
              <a:rPr lang="en-US" sz="2000" baseline="-25000" dirty="0"/>
              <a:t>11</a:t>
            </a:r>
            <a:r>
              <a:rPr lang="en-US" sz="2000" baseline="30000" dirty="0"/>
              <a:t>(2)</a:t>
            </a:r>
          </a:p>
        </p:txBody>
      </p:sp>
      <p:sp>
        <p:nvSpPr>
          <p:cNvPr id="18" name="TextBox 17"/>
          <p:cNvSpPr txBox="1"/>
          <p:nvPr/>
        </p:nvSpPr>
        <p:spPr>
          <a:xfrm>
            <a:off x="4743920" y="3360360"/>
            <a:ext cx="670376" cy="400110"/>
          </a:xfrm>
          <a:prstGeom prst="rect">
            <a:avLst/>
          </a:prstGeom>
          <a:noFill/>
        </p:spPr>
        <p:txBody>
          <a:bodyPr wrap="none" rtlCol="0">
            <a:spAutoFit/>
          </a:bodyPr>
          <a:lstStyle/>
          <a:p>
            <a:r>
              <a:rPr lang="en-US" sz="2000" dirty="0"/>
              <a:t>a</a:t>
            </a:r>
            <a:r>
              <a:rPr lang="en-US" sz="2000" baseline="-25000" dirty="0"/>
              <a:t>21</a:t>
            </a:r>
            <a:r>
              <a:rPr lang="en-US" sz="2000" baseline="30000" dirty="0"/>
              <a:t>(2)</a:t>
            </a:r>
          </a:p>
        </p:txBody>
      </p:sp>
      <p:sp>
        <p:nvSpPr>
          <p:cNvPr id="19" name="TextBox 18"/>
          <p:cNvSpPr txBox="1"/>
          <p:nvPr/>
        </p:nvSpPr>
        <p:spPr>
          <a:xfrm>
            <a:off x="4743920" y="3823502"/>
            <a:ext cx="670376" cy="400110"/>
          </a:xfrm>
          <a:prstGeom prst="rect">
            <a:avLst/>
          </a:prstGeom>
          <a:noFill/>
        </p:spPr>
        <p:txBody>
          <a:bodyPr wrap="none" rtlCol="0">
            <a:spAutoFit/>
          </a:bodyPr>
          <a:lstStyle/>
          <a:p>
            <a:r>
              <a:rPr lang="en-US" sz="2000" dirty="0"/>
              <a:t>a</a:t>
            </a:r>
            <a:r>
              <a:rPr lang="en-US" sz="2000" baseline="-25000" dirty="0"/>
              <a:t>31</a:t>
            </a:r>
            <a:r>
              <a:rPr lang="en-US" sz="2000" baseline="30000" dirty="0"/>
              <a:t>(2)</a:t>
            </a:r>
          </a:p>
        </p:txBody>
      </p:sp>
      <p:sp>
        <p:nvSpPr>
          <p:cNvPr id="20" name="Rectangle 19"/>
          <p:cNvSpPr/>
          <p:nvPr/>
        </p:nvSpPr>
        <p:spPr>
          <a:xfrm>
            <a:off x="4533900" y="2163535"/>
            <a:ext cx="2705182" cy="213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813884" y="2072730"/>
            <a:ext cx="2209799" cy="1683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820061" y="2254340"/>
            <a:ext cx="312906" cy="400110"/>
          </a:xfrm>
          <a:prstGeom prst="rect">
            <a:avLst/>
          </a:prstGeom>
          <a:noFill/>
        </p:spPr>
        <p:txBody>
          <a:bodyPr wrap="none" rtlCol="0">
            <a:spAutoFit/>
          </a:bodyPr>
          <a:lstStyle/>
          <a:p>
            <a:r>
              <a:rPr lang="en-US" sz="2000" dirty="0">
                <a:latin typeface="Symbol" panose="05050102010706020507" pitchFamily="18" charset="2"/>
              </a:rPr>
              <a:t>1</a:t>
            </a:r>
            <a:endParaRPr lang="en-US" sz="2000" baseline="30000" dirty="0"/>
          </a:p>
        </p:txBody>
      </p:sp>
      <p:sp>
        <p:nvSpPr>
          <p:cNvPr id="24" name="Rectangle 23"/>
          <p:cNvSpPr/>
          <p:nvPr/>
        </p:nvSpPr>
        <p:spPr>
          <a:xfrm>
            <a:off x="4813884" y="4199800"/>
            <a:ext cx="2209800" cy="2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lide Number Placeholder 3"/>
          <p:cNvSpPr>
            <a:spLocks noGrp="1"/>
          </p:cNvSpPr>
          <p:nvPr>
            <p:ph type="sldNum" sz="quarter" idx="12"/>
          </p:nvPr>
        </p:nvSpPr>
        <p:spPr>
          <a:xfrm>
            <a:off x="6553200" y="6356350"/>
            <a:ext cx="2133600" cy="365125"/>
          </a:xfrm>
        </p:spPr>
        <p:txBody>
          <a:bodyPr/>
          <a:lstStyle/>
          <a:p>
            <a:pPr>
              <a:defRPr/>
            </a:pPr>
            <a:fld id="{9695C8B4-01A2-485F-8B64-4640E234E3BB}" type="slidenum">
              <a:rPr lang="en-US" altLang="en-US" smtClean="0"/>
              <a:pPr>
                <a:defRPr/>
              </a:pPr>
              <a:t>17</a:t>
            </a:fld>
            <a:endParaRPr lang="en-US" altLang="en-US" dirty="0"/>
          </a:p>
        </p:txBody>
      </p:sp>
      <p:sp>
        <p:nvSpPr>
          <p:cNvPr id="27" name="TextBox 26"/>
          <p:cNvSpPr txBox="1"/>
          <p:nvPr/>
        </p:nvSpPr>
        <p:spPr>
          <a:xfrm>
            <a:off x="5512267" y="2851112"/>
            <a:ext cx="670376" cy="400110"/>
          </a:xfrm>
          <a:prstGeom prst="rect">
            <a:avLst/>
          </a:prstGeom>
          <a:noFill/>
        </p:spPr>
        <p:txBody>
          <a:bodyPr wrap="none" rtlCol="0">
            <a:spAutoFit/>
          </a:bodyPr>
          <a:lstStyle/>
          <a:p>
            <a:r>
              <a:rPr lang="en-US" sz="2000" dirty="0"/>
              <a:t>a</a:t>
            </a:r>
            <a:r>
              <a:rPr lang="en-US" sz="2000" baseline="-25000" dirty="0"/>
              <a:t>12</a:t>
            </a:r>
            <a:r>
              <a:rPr lang="en-US" sz="2000" baseline="30000" dirty="0"/>
              <a:t>(2)</a:t>
            </a:r>
          </a:p>
        </p:txBody>
      </p:sp>
      <p:sp>
        <p:nvSpPr>
          <p:cNvPr id="28" name="TextBox 27"/>
          <p:cNvSpPr txBox="1"/>
          <p:nvPr/>
        </p:nvSpPr>
        <p:spPr>
          <a:xfrm>
            <a:off x="5512267" y="3390703"/>
            <a:ext cx="670376" cy="400110"/>
          </a:xfrm>
          <a:prstGeom prst="rect">
            <a:avLst/>
          </a:prstGeom>
          <a:noFill/>
        </p:spPr>
        <p:txBody>
          <a:bodyPr wrap="none" rtlCol="0">
            <a:spAutoFit/>
          </a:bodyPr>
          <a:lstStyle/>
          <a:p>
            <a:r>
              <a:rPr lang="en-US" sz="2000" dirty="0"/>
              <a:t>a</a:t>
            </a:r>
            <a:r>
              <a:rPr lang="en-US" sz="2000" baseline="-25000" dirty="0"/>
              <a:t>22</a:t>
            </a:r>
            <a:r>
              <a:rPr lang="en-US" sz="2000" baseline="30000" dirty="0"/>
              <a:t>(2)</a:t>
            </a:r>
          </a:p>
        </p:txBody>
      </p:sp>
      <p:sp>
        <p:nvSpPr>
          <p:cNvPr id="29" name="TextBox 28"/>
          <p:cNvSpPr txBox="1"/>
          <p:nvPr/>
        </p:nvSpPr>
        <p:spPr>
          <a:xfrm>
            <a:off x="5512267" y="3853845"/>
            <a:ext cx="670376" cy="400110"/>
          </a:xfrm>
          <a:prstGeom prst="rect">
            <a:avLst/>
          </a:prstGeom>
          <a:noFill/>
        </p:spPr>
        <p:txBody>
          <a:bodyPr wrap="none" rtlCol="0">
            <a:spAutoFit/>
          </a:bodyPr>
          <a:lstStyle/>
          <a:p>
            <a:r>
              <a:rPr lang="en-US" sz="2000" dirty="0"/>
              <a:t>a</a:t>
            </a:r>
            <a:r>
              <a:rPr lang="en-US" sz="2000" baseline="-25000" dirty="0"/>
              <a:t>32</a:t>
            </a:r>
            <a:r>
              <a:rPr lang="en-US" sz="2000" baseline="30000" dirty="0"/>
              <a:t>(2)</a:t>
            </a:r>
          </a:p>
        </p:txBody>
      </p:sp>
      <p:sp>
        <p:nvSpPr>
          <p:cNvPr id="30" name="TextBox 29"/>
          <p:cNvSpPr txBox="1"/>
          <p:nvPr/>
        </p:nvSpPr>
        <p:spPr>
          <a:xfrm>
            <a:off x="5588408" y="2284683"/>
            <a:ext cx="312906" cy="400110"/>
          </a:xfrm>
          <a:prstGeom prst="rect">
            <a:avLst/>
          </a:prstGeom>
          <a:noFill/>
        </p:spPr>
        <p:txBody>
          <a:bodyPr wrap="none" rtlCol="0">
            <a:spAutoFit/>
          </a:bodyPr>
          <a:lstStyle/>
          <a:p>
            <a:r>
              <a:rPr lang="en-US" sz="2000" dirty="0">
                <a:latin typeface="Symbol" panose="05050102010706020507" pitchFamily="18" charset="2"/>
              </a:rPr>
              <a:t>1</a:t>
            </a:r>
            <a:endParaRPr lang="en-US" sz="2000" baseline="30000" dirty="0"/>
          </a:p>
        </p:txBody>
      </p:sp>
      <p:sp>
        <p:nvSpPr>
          <p:cNvPr id="31" name="TextBox 30"/>
          <p:cNvSpPr txBox="1"/>
          <p:nvPr/>
        </p:nvSpPr>
        <p:spPr>
          <a:xfrm>
            <a:off x="6489299" y="2851112"/>
            <a:ext cx="673582" cy="400110"/>
          </a:xfrm>
          <a:prstGeom prst="rect">
            <a:avLst/>
          </a:prstGeom>
          <a:noFill/>
        </p:spPr>
        <p:txBody>
          <a:bodyPr wrap="none" rtlCol="0">
            <a:spAutoFit/>
          </a:bodyPr>
          <a:lstStyle/>
          <a:p>
            <a:r>
              <a:rPr lang="en-US" sz="2000" dirty="0"/>
              <a:t>a</a:t>
            </a:r>
            <a:r>
              <a:rPr lang="en-US" sz="2000" baseline="-25000" dirty="0"/>
              <a:t>1n</a:t>
            </a:r>
            <a:r>
              <a:rPr lang="en-US" sz="2000" baseline="30000" dirty="0"/>
              <a:t>(2)</a:t>
            </a:r>
          </a:p>
        </p:txBody>
      </p:sp>
      <p:sp>
        <p:nvSpPr>
          <p:cNvPr id="32" name="TextBox 31"/>
          <p:cNvSpPr txBox="1"/>
          <p:nvPr/>
        </p:nvSpPr>
        <p:spPr>
          <a:xfrm>
            <a:off x="6489299" y="3390703"/>
            <a:ext cx="673582" cy="400110"/>
          </a:xfrm>
          <a:prstGeom prst="rect">
            <a:avLst/>
          </a:prstGeom>
          <a:noFill/>
        </p:spPr>
        <p:txBody>
          <a:bodyPr wrap="none" rtlCol="0">
            <a:spAutoFit/>
          </a:bodyPr>
          <a:lstStyle/>
          <a:p>
            <a:r>
              <a:rPr lang="en-US" sz="2000" dirty="0"/>
              <a:t>a</a:t>
            </a:r>
            <a:r>
              <a:rPr lang="en-US" sz="2000" baseline="-25000" dirty="0"/>
              <a:t>2n</a:t>
            </a:r>
            <a:r>
              <a:rPr lang="en-US" sz="2000" baseline="30000" dirty="0"/>
              <a:t>(2)</a:t>
            </a:r>
          </a:p>
        </p:txBody>
      </p:sp>
      <p:sp>
        <p:nvSpPr>
          <p:cNvPr id="33" name="TextBox 32"/>
          <p:cNvSpPr txBox="1"/>
          <p:nvPr/>
        </p:nvSpPr>
        <p:spPr>
          <a:xfrm>
            <a:off x="6489299" y="3853845"/>
            <a:ext cx="673582" cy="400110"/>
          </a:xfrm>
          <a:prstGeom prst="rect">
            <a:avLst/>
          </a:prstGeom>
          <a:noFill/>
        </p:spPr>
        <p:txBody>
          <a:bodyPr wrap="none" rtlCol="0">
            <a:spAutoFit/>
          </a:bodyPr>
          <a:lstStyle/>
          <a:p>
            <a:r>
              <a:rPr lang="en-US" sz="2000" dirty="0"/>
              <a:t>a</a:t>
            </a:r>
            <a:r>
              <a:rPr lang="en-US" sz="2000" baseline="-25000" dirty="0"/>
              <a:t>3n</a:t>
            </a:r>
            <a:r>
              <a:rPr lang="en-US" sz="2000" baseline="30000" dirty="0"/>
              <a:t>(2)</a:t>
            </a:r>
          </a:p>
        </p:txBody>
      </p:sp>
      <p:sp>
        <p:nvSpPr>
          <p:cNvPr id="34" name="TextBox 33"/>
          <p:cNvSpPr txBox="1"/>
          <p:nvPr/>
        </p:nvSpPr>
        <p:spPr>
          <a:xfrm>
            <a:off x="6565440" y="2284683"/>
            <a:ext cx="312906" cy="400110"/>
          </a:xfrm>
          <a:prstGeom prst="rect">
            <a:avLst/>
          </a:prstGeom>
          <a:noFill/>
        </p:spPr>
        <p:txBody>
          <a:bodyPr wrap="none" rtlCol="0">
            <a:spAutoFit/>
          </a:bodyPr>
          <a:lstStyle/>
          <a:p>
            <a:r>
              <a:rPr lang="en-US" sz="2000" dirty="0">
                <a:latin typeface="Symbol" panose="05050102010706020507" pitchFamily="18" charset="2"/>
              </a:rPr>
              <a:t>1</a:t>
            </a:r>
            <a:endParaRPr lang="en-US" sz="2000" baseline="30000" dirty="0"/>
          </a:p>
        </p:txBody>
      </p:sp>
      <p:sp>
        <p:nvSpPr>
          <p:cNvPr id="36" name="TextBox 35"/>
          <p:cNvSpPr txBox="1"/>
          <p:nvPr/>
        </p:nvSpPr>
        <p:spPr>
          <a:xfrm>
            <a:off x="6167403" y="2357753"/>
            <a:ext cx="343364" cy="369332"/>
          </a:xfrm>
          <a:prstGeom prst="rect">
            <a:avLst/>
          </a:prstGeom>
          <a:noFill/>
        </p:spPr>
        <p:txBody>
          <a:bodyPr wrap="none" rtlCol="0">
            <a:spAutoFit/>
          </a:bodyPr>
          <a:lstStyle/>
          <a:p>
            <a:r>
              <a:rPr lang="en-US" dirty="0"/>
              <a:t>…</a:t>
            </a:r>
          </a:p>
        </p:txBody>
      </p:sp>
      <p:sp>
        <p:nvSpPr>
          <p:cNvPr id="37" name="TextBox 36"/>
          <p:cNvSpPr txBox="1"/>
          <p:nvPr/>
        </p:nvSpPr>
        <p:spPr>
          <a:xfrm>
            <a:off x="6096081" y="2970223"/>
            <a:ext cx="343364" cy="369332"/>
          </a:xfrm>
          <a:prstGeom prst="rect">
            <a:avLst/>
          </a:prstGeom>
          <a:noFill/>
        </p:spPr>
        <p:txBody>
          <a:bodyPr wrap="none" rtlCol="0">
            <a:spAutoFit/>
          </a:bodyPr>
          <a:lstStyle/>
          <a:p>
            <a:r>
              <a:rPr lang="en-US" dirty="0"/>
              <a:t>…</a:t>
            </a:r>
          </a:p>
        </p:txBody>
      </p:sp>
      <p:sp>
        <p:nvSpPr>
          <p:cNvPr id="38" name="TextBox 37"/>
          <p:cNvSpPr txBox="1"/>
          <p:nvPr/>
        </p:nvSpPr>
        <p:spPr>
          <a:xfrm>
            <a:off x="6096081" y="3427423"/>
            <a:ext cx="343364" cy="369332"/>
          </a:xfrm>
          <a:prstGeom prst="rect">
            <a:avLst/>
          </a:prstGeom>
          <a:noFill/>
        </p:spPr>
        <p:txBody>
          <a:bodyPr wrap="none" rtlCol="0">
            <a:spAutoFit/>
          </a:bodyPr>
          <a:lstStyle/>
          <a:p>
            <a:r>
              <a:rPr lang="en-US" dirty="0"/>
              <a:t>…</a:t>
            </a:r>
          </a:p>
        </p:txBody>
      </p:sp>
      <p:sp>
        <p:nvSpPr>
          <p:cNvPr id="39" name="TextBox 38"/>
          <p:cNvSpPr txBox="1"/>
          <p:nvPr/>
        </p:nvSpPr>
        <p:spPr>
          <a:xfrm>
            <a:off x="6096081" y="3872955"/>
            <a:ext cx="343364" cy="369332"/>
          </a:xfrm>
          <a:prstGeom prst="rect">
            <a:avLst/>
          </a:prstGeom>
          <a:noFill/>
        </p:spPr>
        <p:txBody>
          <a:bodyPr wrap="none" rtlCol="0">
            <a:spAutoFit/>
          </a:bodyPr>
          <a:lstStyle/>
          <a:p>
            <a:r>
              <a:rPr lang="en-US" dirty="0"/>
              <a:t>…</a:t>
            </a:r>
          </a:p>
        </p:txBody>
      </p:sp>
      <p:sp>
        <p:nvSpPr>
          <p:cNvPr id="44" name="Rectangle 43"/>
          <p:cNvSpPr/>
          <p:nvPr/>
        </p:nvSpPr>
        <p:spPr>
          <a:xfrm>
            <a:off x="7693097" y="2196556"/>
            <a:ext cx="1108003" cy="213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908495" y="2059484"/>
            <a:ext cx="649121" cy="216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8025427" y="2241095"/>
            <a:ext cx="596638"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30000" dirty="0">
                <a:latin typeface="Symbol" panose="05050102010706020507" pitchFamily="18" charset="2"/>
              </a:rPr>
              <a:t>(3)</a:t>
            </a:r>
            <a:r>
              <a:rPr lang="en-US" sz="2000" baseline="-25000" dirty="0">
                <a:latin typeface="Symbol" panose="05050102010706020507" pitchFamily="18" charset="2"/>
              </a:rPr>
              <a:t>1</a:t>
            </a:r>
            <a:endParaRPr lang="en-US" sz="2000" dirty="0"/>
          </a:p>
        </p:txBody>
      </p:sp>
      <p:sp>
        <p:nvSpPr>
          <p:cNvPr id="47" name="Rectangle 46"/>
          <p:cNvSpPr/>
          <p:nvPr/>
        </p:nvSpPr>
        <p:spPr>
          <a:xfrm>
            <a:off x="7937465" y="4186554"/>
            <a:ext cx="676401" cy="250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025427" y="2634645"/>
            <a:ext cx="596638"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30000" dirty="0">
                <a:latin typeface="Symbol" panose="05050102010706020507" pitchFamily="18" charset="2"/>
              </a:rPr>
              <a:t>(3)</a:t>
            </a:r>
            <a:r>
              <a:rPr lang="en-US" sz="2000" baseline="-25000" dirty="0">
                <a:latin typeface="Symbol" panose="05050102010706020507" pitchFamily="18" charset="2"/>
              </a:rPr>
              <a:t>2</a:t>
            </a:r>
            <a:endParaRPr lang="en-US" sz="2000" dirty="0"/>
          </a:p>
        </p:txBody>
      </p:sp>
      <p:sp>
        <p:nvSpPr>
          <p:cNvPr id="65" name="TextBox 64"/>
          <p:cNvSpPr txBox="1"/>
          <p:nvPr/>
        </p:nvSpPr>
        <p:spPr>
          <a:xfrm>
            <a:off x="8041900" y="3141298"/>
            <a:ext cx="596638" cy="707886"/>
          </a:xfrm>
          <a:prstGeom prst="rect">
            <a:avLst/>
          </a:prstGeom>
          <a:noFill/>
        </p:spPr>
        <p:txBody>
          <a:bodyPr wrap="none" rtlCol="0">
            <a:spAutoFit/>
          </a:bodyPr>
          <a:lstStyle/>
          <a:p>
            <a:r>
              <a:rPr lang="en-US" sz="2000" dirty="0">
                <a:latin typeface="Symbol" panose="05050102010706020507" pitchFamily="18" charset="2"/>
              </a:rPr>
              <a:t>d</a:t>
            </a:r>
            <a:r>
              <a:rPr lang="en-US" sz="2000" baseline="30000" dirty="0">
                <a:latin typeface="Symbol" panose="05050102010706020507" pitchFamily="18" charset="2"/>
              </a:rPr>
              <a:t>(3)</a:t>
            </a:r>
            <a:r>
              <a:rPr lang="en-US" sz="2000" baseline="-25000" dirty="0">
                <a:latin typeface="Symbol" panose="05050102010706020507" pitchFamily="18" charset="2"/>
              </a:rPr>
              <a:t>3</a:t>
            </a:r>
            <a:endParaRPr lang="en-US" sz="2000" dirty="0"/>
          </a:p>
          <a:p>
            <a:endParaRPr lang="en-US" sz="2000" dirty="0"/>
          </a:p>
        </p:txBody>
      </p:sp>
      <p:sp>
        <p:nvSpPr>
          <p:cNvPr id="69" name="TextBox 68"/>
          <p:cNvSpPr txBox="1"/>
          <p:nvPr/>
        </p:nvSpPr>
        <p:spPr>
          <a:xfrm>
            <a:off x="8025427" y="3899702"/>
            <a:ext cx="601447" cy="707886"/>
          </a:xfrm>
          <a:prstGeom prst="rect">
            <a:avLst/>
          </a:prstGeom>
          <a:noFill/>
        </p:spPr>
        <p:txBody>
          <a:bodyPr wrap="none" rtlCol="0">
            <a:spAutoFit/>
          </a:bodyPr>
          <a:lstStyle/>
          <a:p>
            <a:r>
              <a:rPr lang="en-US" sz="2000" dirty="0">
                <a:latin typeface="Symbol" panose="05050102010706020507" pitchFamily="18" charset="2"/>
              </a:rPr>
              <a:t>d</a:t>
            </a:r>
            <a:r>
              <a:rPr lang="en-US" sz="2000" baseline="30000" dirty="0">
                <a:latin typeface="Symbol" panose="05050102010706020507" pitchFamily="18" charset="2"/>
              </a:rPr>
              <a:t>(3)</a:t>
            </a:r>
            <a:r>
              <a:rPr lang="en-US" sz="2000" baseline="-25000" dirty="0">
                <a:latin typeface="+mn-lt"/>
              </a:rPr>
              <a:t>n</a:t>
            </a:r>
            <a:endParaRPr lang="en-US" sz="2000" dirty="0">
              <a:latin typeface="+mn-lt"/>
            </a:endParaRPr>
          </a:p>
          <a:p>
            <a:endParaRPr lang="en-US" sz="2000" dirty="0">
              <a:latin typeface="+mn-lt"/>
            </a:endParaRPr>
          </a:p>
        </p:txBody>
      </p:sp>
      <p:sp>
        <p:nvSpPr>
          <p:cNvPr id="73" name="TextBox 72"/>
          <p:cNvSpPr txBox="1"/>
          <p:nvPr/>
        </p:nvSpPr>
        <p:spPr>
          <a:xfrm>
            <a:off x="8081673" y="3302824"/>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77" name="Rectangle 76"/>
          <p:cNvSpPr/>
          <p:nvPr/>
        </p:nvSpPr>
        <p:spPr>
          <a:xfrm>
            <a:off x="2209800" y="4208016"/>
            <a:ext cx="1485900" cy="181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94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for the Inner Layer</a:t>
            </a:r>
          </a:p>
        </p:txBody>
      </p:sp>
      <p:sp>
        <p:nvSpPr>
          <p:cNvPr id="4" name="Slide Number Placeholder 3"/>
          <p:cNvSpPr>
            <a:spLocks noGrp="1"/>
          </p:cNvSpPr>
          <p:nvPr>
            <p:ph type="sldNum" sz="quarter" idx="12"/>
          </p:nvPr>
        </p:nvSpPr>
        <p:spPr>
          <a:xfrm>
            <a:off x="6674354" y="6314431"/>
            <a:ext cx="2133600" cy="365125"/>
          </a:xfrm>
        </p:spPr>
        <p:txBody>
          <a:bodyPr/>
          <a:lstStyle/>
          <a:p>
            <a:pPr>
              <a:defRPr/>
            </a:pPr>
            <a:fld id="{9695C8B4-01A2-485F-8B64-4640E234E3BB}" type="slidenum">
              <a:rPr lang="en-US" altLang="en-US" smtClean="0"/>
              <a:pPr>
                <a:defRPr/>
              </a:pPr>
              <a:t>18</a:t>
            </a:fld>
            <a:endParaRPr lang="en-US" altLang="en-US" dirty="0"/>
          </a:p>
        </p:txBody>
      </p:sp>
      <p:sp>
        <p:nvSpPr>
          <p:cNvPr id="5" name="Rectangle 4"/>
          <p:cNvSpPr/>
          <p:nvPr/>
        </p:nvSpPr>
        <p:spPr>
          <a:xfrm>
            <a:off x="2514600" y="1584662"/>
            <a:ext cx="4371878" cy="1794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985777" y="1493222"/>
            <a:ext cx="3238500" cy="170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37901" y="3273137"/>
            <a:ext cx="3429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90800" y="2175152"/>
            <a:ext cx="1324402"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11</a:t>
            </a:r>
            <a:r>
              <a:rPr lang="en-US" sz="2000" baseline="30000" dirty="0"/>
              <a:t>(1)</a:t>
            </a:r>
          </a:p>
        </p:txBody>
      </p:sp>
      <p:sp>
        <p:nvSpPr>
          <p:cNvPr id="9" name="TextBox 8"/>
          <p:cNvSpPr txBox="1"/>
          <p:nvPr/>
        </p:nvSpPr>
        <p:spPr>
          <a:xfrm>
            <a:off x="4114276" y="2175152"/>
            <a:ext cx="1324402"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12</a:t>
            </a:r>
            <a:r>
              <a:rPr lang="en-US" sz="2000" baseline="30000" dirty="0"/>
              <a:t>(1)</a:t>
            </a:r>
          </a:p>
        </p:txBody>
      </p:sp>
      <p:sp>
        <p:nvSpPr>
          <p:cNvPr id="10" name="TextBox 9"/>
          <p:cNvSpPr txBox="1"/>
          <p:nvPr/>
        </p:nvSpPr>
        <p:spPr>
          <a:xfrm>
            <a:off x="5562076" y="2175152"/>
            <a:ext cx="1324402"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13</a:t>
            </a:r>
            <a:r>
              <a:rPr lang="en-US" sz="2000" baseline="30000" dirty="0"/>
              <a:t>(1)</a:t>
            </a:r>
          </a:p>
        </p:txBody>
      </p:sp>
      <p:sp>
        <p:nvSpPr>
          <p:cNvPr id="11" name="TextBox 10"/>
          <p:cNvSpPr txBox="1"/>
          <p:nvPr/>
        </p:nvSpPr>
        <p:spPr>
          <a:xfrm>
            <a:off x="2590800" y="2708552"/>
            <a:ext cx="1324402"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21</a:t>
            </a:r>
            <a:r>
              <a:rPr lang="en-US" sz="2000" baseline="30000" dirty="0"/>
              <a:t>(1)</a:t>
            </a:r>
          </a:p>
        </p:txBody>
      </p:sp>
      <p:sp>
        <p:nvSpPr>
          <p:cNvPr id="12" name="TextBox 11"/>
          <p:cNvSpPr txBox="1"/>
          <p:nvPr/>
        </p:nvSpPr>
        <p:spPr>
          <a:xfrm>
            <a:off x="4114276" y="2727662"/>
            <a:ext cx="1324402"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22</a:t>
            </a:r>
            <a:r>
              <a:rPr lang="en-US" sz="2000" baseline="30000" dirty="0"/>
              <a:t>(1)</a:t>
            </a:r>
          </a:p>
        </p:txBody>
      </p:sp>
      <p:sp>
        <p:nvSpPr>
          <p:cNvPr id="13" name="TextBox 12"/>
          <p:cNvSpPr txBox="1"/>
          <p:nvPr/>
        </p:nvSpPr>
        <p:spPr>
          <a:xfrm>
            <a:off x="5562076" y="2708552"/>
            <a:ext cx="1324402"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23</a:t>
            </a:r>
            <a:r>
              <a:rPr lang="en-US" sz="2000" baseline="30000" dirty="0"/>
              <a:t>(1)</a:t>
            </a:r>
          </a:p>
        </p:txBody>
      </p:sp>
      <p:sp>
        <p:nvSpPr>
          <p:cNvPr id="14" name="TextBox 13"/>
          <p:cNvSpPr txBox="1"/>
          <p:nvPr/>
        </p:nvSpPr>
        <p:spPr>
          <a:xfrm>
            <a:off x="2590800" y="1737062"/>
            <a:ext cx="1324402"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01</a:t>
            </a:r>
            <a:r>
              <a:rPr lang="en-US" sz="2000" baseline="30000" dirty="0"/>
              <a:t>(1)</a:t>
            </a:r>
          </a:p>
        </p:txBody>
      </p:sp>
      <p:sp>
        <p:nvSpPr>
          <p:cNvPr id="15" name="TextBox 14"/>
          <p:cNvSpPr txBox="1"/>
          <p:nvPr/>
        </p:nvSpPr>
        <p:spPr>
          <a:xfrm>
            <a:off x="4114276" y="1737062"/>
            <a:ext cx="1324402"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02</a:t>
            </a:r>
            <a:r>
              <a:rPr lang="en-US" sz="2000" baseline="30000" dirty="0"/>
              <a:t>(1)</a:t>
            </a:r>
          </a:p>
        </p:txBody>
      </p:sp>
      <p:sp>
        <p:nvSpPr>
          <p:cNvPr id="16" name="TextBox 15"/>
          <p:cNvSpPr txBox="1"/>
          <p:nvPr/>
        </p:nvSpPr>
        <p:spPr>
          <a:xfrm>
            <a:off x="5562076" y="1737062"/>
            <a:ext cx="1324402" cy="400110"/>
          </a:xfrm>
          <a:prstGeom prst="rect">
            <a:avLst/>
          </a:prstGeom>
          <a:noFill/>
        </p:spPr>
        <p:txBody>
          <a:bodyPr wrap="none" rtlCol="0">
            <a:spAutoFit/>
          </a:bodyPr>
          <a:lstStyle/>
          <a:p>
            <a:r>
              <a:rPr lang="en-US" sz="2000" dirty="0" err="1">
                <a:latin typeface="Symbol" panose="05050102010706020507" pitchFamily="18" charset="2"/>
              </a:rPr>
              <a:t>d</a:t>
            </a:r>
            <a:r>
              <a:rPr lang="en-US" sz="2000" dirty="0" err="1"/>
              <a:t>J</a:t>
            </a:r>
            <a:r>
              <a:rPr lang="en-US" sz="2000" dirty="0"/>
              <a:t> / </a:t>
            </a:r>
            <a:r>
              <a:rPr lang="en-US" sz="2000" dirty="0">
                <a:latin typeface="Symbol" panose="05050102010706020507" pitchFamily="18" charset="2"/>
              </a:rPr>
              <a:t>d</a:t>
            </a:r>
            <a:r>
              <a:rPr lang="en-US" sz="2000" dirty="0"/>
              <a:t>W</a:t>
            </a:r>
            <a:r>
              <a:rPr lang="en-US" sz="2000" baseline="-25000" dirty="0"/>
              <a:t>03</a:t>
            </a:r>
            <a:r>
              <a:rPr lang="en-US" sz="2000" baseline="30000" dirty="0"/>
              <a:t>(1)</a:t>
            </a:r>
          </a:p>
        </p:txBody>
      </p:sp>
      <p:sp>
        <p:nvSpPr>
          <p:cNvPr id="17" name="TextBox 16"/>
          <p:cNvSpPr txBox="1"/>
          <p:nvPr/>
        </p:nvSpPr>
        <p:spPr>
          <a:xfrm>
            <a:off x="685800" y="2144375"/>
            <a:ext cx="1593706" cy="461665"/>
          </a:xfrm>
          <a:prstGeom prst="rect">
            <a:avLst/>
          </a:prstGeom>
          <a:noFill/>
        </p:spPr>
        <p:txBody>
          <a:bodyPr wrap="none" rtlCol="0">
            <a:spAutoFit/>
          </a:bodyPr>
          <a:lstStyle/>
          <a:p>
            <a:r>
              <a:rPr lang="en-US" sz="2400" dirty="0" err="1">
                <a:latin typeface="Symbol" panose="05050102010706020507" pitchFamily="18" charset="2"/>
              </a:rPr>
              <a:t>d</a:t>
            </a:r>
            <a:r>
              <a:rPr lang="en-US" sz="2400" dirty="0" err="1"/>
              <a:t>J</a:t>
            </a:r>
            <a:r>
              <a:rPr lang="en-US" sz="2400" dirty="0"/>
              <a:t> / </a:t>
            </a:r>
            <a:r>
              <a:rPr lang="en-US" sz="2400" dirty="0" err="1">
                <a:latin typeface="Symbol" panose="05050102010706020507" pitchFamily="18" charset="2"/>
              </a:rPr>
              <a:t>d</a:t>
            </a:r>
            <a:r>
              <a:rPr lang="en-US" sz="2400" dirty="0" err="1"/>
              <a:t>W</a:t>
            </a:r>
            <a:r>
              <a:rPr lang="en-US" sz="2400" baseline="30000" dirty="0"/>
              <a:t>(1) </a:t>
            </a:r>
            <a:r>
              <a:rPr lang="en-US" sz="2400" dirty="0"/>
              <a:t>=</a:t>
            </a:r>
            <a:r>
              <a:rPr lang="en-US" sz="2400" baseline="30000" dirty="0"/>
              <a:t> </a:t>
            </a:r>
          </a:p>
        </p:txBody>
      </p:sp>
      <p:sp>
        <p:nvSpPr>
          <p:cNvPr id="18" name="TextBox 17"/>
          <p:cNvSpPr txBox="1"/>
          <p:nvPr/>
        </p:nvSpPr>
        <p:spPr>
          <a:xfrm>
            <a:off x="1823915" y="4267200"/>
            <a:ext cx="431528" cy="461665"/>
          </a:xfrm>
          <a:prstGeom prst="rect">
            <a:avLst/>
          </a:prstGeom>
          <a:noFill/>
        </p:spPr>
        <p:txBody>
          <a:bodyPr wrap="none" rtlCol="0">
            <a:spAutoFit/>
          </a:bodyPr>
          <a:lstStyle/>
          <a:p>
            <a:r>
              <a:rPr lang="en-US" sz="2400" baseline="30000" dirty="0"/>
              <a:t> </a:t>
            </a:r>
            <a:r>
              <a:rPr lang="en-US" sz="2400" dirty="0"/>
              <a:t>=</a:t>
            </a:r>
            <a:r>
              <a:rPr lang="en-US" sz="2400" baseline="30000" dirty="0"/>
              <a:t> </a:t>
            </a:r>
          </a:p>
        </p:txBody>
      </p:sp>
      <p:sp>
        <p:nvSpPr>
          <p:cNvPr id="19" name="Rectangle 18"/>
          <p:cNvSpPr/>
          <p:nvPr/>
        </p:nvSpPr>
        <p:spPr>
          <a:xfrm>
            <a:off x="2702463" y="3564384"/>
            <a:ext cx="1485900" cy="181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724620" y="4480153"/>
            <a:ext cx="679994" cy="400110"/>
          </a:xfrm>
          <a:prstGeom prst="rect">
            <a:avLst/>
          </a:prstGeom>
          <a:noFill/>
        </p:spPr>
        <p:txBody>
          <a:bodyPr wrap="none" rtlCol="0">
            <a:spAutoFit/>
          </a:bodyPr>
          <a:lstStyle/>
          <a:p>
            <a:r>
              <a:rPr lang="en-US" sz="2000" dirty="0"/>
              <a:t>X</a:t>
            </a:r>
            <a:r>
              <a:rPr lang="en-US" sz="2000" baseline="-25000" dirty="0"/>
              <a:t>11</a:t>
            </a:r>
            <a:r>
              <a:rPr lang="en-US" sz="2000" baseline="30000" dirty="0"/>
              <a:t>(1)</a:t>
            </a:r>
          </a:p>
        </p:txBody>
      </p:sp>
      <p:sp>
        <p:nvSpPr>
          <p:cNvPr id="21" name="TextBox 20"/>
          <p:cNvSpPr txBox="1"/>
          <p:nvPr/>
        </p:nvSpPr>
        <p:spPr>
          <a:xfrm>
            <a:off x="2724620" y="5019744"/>
            <a:ext cx="679994" cy="400110"/>
          </a:xfrm>
          <a:prstGeom prst="rect">
            <a:avLst/>
          </a:prstGeom>
          <a:noFill/>
        </p:spPr>
        <p:txBody>
          <a:bodyPr wrap="none" rtlCol="0">
            <a:spAutoFit/>
          </a:bodyPr>
          <a:lstStyle/>
          <a:p>
            <a:r>
              <a:rPr lang="en-US" sz="2000" dirty="0"/>
              <a:t>X</a:t>
            </a:r>
            <a:r>
              <a:rPr lang="en-US" sz="2000" baseline="-25000" dirty="0"/>
              <a:t>21</a:t>
            </a:r>
            <a:r>
              <a:rPr lang="en-US" sz="2000" baseline="30000" dirty="0"/>
              <a:t>(1)</a:t>
            </a:r>
          </a:p>
        </p:txBody>
      </p:sp>
      <p:sp>
        <p:nvSpPr>
          <p:cNvPr id="23" name="Rectangle 22"/>
          <p:cNvSpPr/>
          <p:nvPr/>
        </p:nvSpPr>
        <p:spPr>
          <a:xfrm>
            <a:off x="2514600" y="3822919"/>
            <a:ext cx="2705182" cy="1958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94584" y="3732114"/>
            <a:ext cx="2209799" cy="1683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800761" y="3913724"/>
            <a:ext cx="312906" cy="400110"/>
          </a:xfrm>
          <a:prstGeom prst="rect">
            <a:avLst/>
          </a:prstGeom>
          <a:noFill/>
        </p:spPr>
        <p:txBody>
          <a:bodyPr wrap="none" rtlCol="0">
            <a:spAutoFit/>
          </a:bodyPr>
          <a:lstStyle/>
          <a:p>
            <a:r>
              <a:rPr lang="en-US" sz="2000" dirty="0">
                <a:latin typeface="Symbol" panose="05050102010706020507" pitchFamily="18" charset="2"/>
              </a:rPr>
              <a:t>1</a:t>
            </a:r>
            <a:endParaRPr lang="en-US" sz="2000" baseline="30000" dirty="0"/>
          </a:p>
        </p:txBody>
      </p:sp>
      <p:sp>
        <p:nvSpPr>
          <p:cNvPr id="26" name="Rectangle 25"/>
          <p:cNvSpPr/>
          <p:nvPr/>
        </p:nvSpPr>
        <p:spPr>
          <a:xfrm>
            <a:off x="2777114" y="5715000"/>
            <a:ext cx="2209800" cy="2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492967" y="4510496"/>
            <a:ext cx="679994" cy="400110"/>
          </a:xfrm>
          <a:prstGeom prst="rect">
            <a:avLst/>
          </a:prstGeom>
          <a:noFill/>
        </p:spPr>
        <p:txBody>
          <a:bodyPr wrap="none" rtlCol="0">
            <a:spAutoFit/>
          </a:bodyPr>
          <a:lstStyle/>
          <a:p>
            <a:r>
              <a:rPr lang="en-US" sz="2000" dirty="0"/>
              <a:t>X</a:t>
            </a:r>
            <a:r>
              <a:rPr lang="en-US" sz="2000" baseline="-25000" dirty="0"/>
              <a:t>12</a:t>
            </a:r>
            <a:r>
              <a:rPr lang="en-US" sz="2000" baseline="30000" dirty="0"/>
              <a:t>(1)</a:t>
            </a:r>
          </a:p>
        </p:txBody>
      </p:sp>
      <p:sp>
        <p:nvSpPr>
          <p:cNvPr id="28" name="TextBox 27"/>
          <p:cNvSpPr txBox="1"/>
          <p:nvPr/>
        </p:nvSpPr>
        <p:spPr>
          <a:xfrm>
            <a:off x="3492967" y="5050087"/>
            <a:ext cx="679994" cy="400110"/>
          </a:xfrm>
          <a:prstGeom prst="rect">
            <a:avLst/>
          </a:prstGeom>
          <a:noFill/>
        </p:spPr>
        <p:txBody>
          <a:bodyPr wrap="none" rtlCol="0">
            <a:spAutoFit/>
          </a:bodyPr>
          <a:lstStyle/>
          <a:p>
            <a:r>
              <a:rPr lang="en-US" sz="2000" dirty="0"/>
              <a:t>X</a:t>
            </a:r>
            <a:r>
              <a:rPr lang="en-US" sz="2000" baseline="-25000" dirty="0"/>
              <a:t>22</a:t>
            </a:r>
            <a:r>
              <a:rPr lang="en-US" sz="2000" baseline="30000" dirty="0"/>
              <a:t>(1)</a:t>
            </a:r>
          </a:p>
        </p:txBody>
      </p:sp>
      <p:sp>
        <p:nvSpPr>
          <p:cNvPr id="30" name="TextBox 29"/>
          <p:cNvSpPr txBox="1"/>
          <p:nvPr/>
        </p:nvSpPr>
        <p:spPr>
          <a:xfrm>
            <a:off x="3569108" y="3944067"/>
            <a:ext cx="312906" cy="400110"/>
          </a:xfrm>
          <a:prstGeom prst="rect">
            <a:avLst/>
          </a:prstGeom>
          <a:noFill/>
        </p:spPr>
        <p:txBody>
          <a:bodyPr wrap="none" rtlCol="0">
            <a:spAutoFit/>
          </a:bodyPr>
          <a:lstStyle/>
          <a:p>
            <a:r>
              <a:rPr lang="en-US" sz="2000" dirty="0">
                <a:latin typeface="Symbol" panose="05050102010706020507" pitchFamily="18" charset="2"/>
              </a:rPr>
              <a:t>1</a:t>
            </a:r>
            <a:endParaRPr lang="en-US" sz="2000" baseline="30000" dirty="0"/>
          </a:p>
        </p:txBody>
      </p:sp>
      <p:sp>
        <p:nvSpPr>
          <p:cNvPr id="31" name="TextBox 30"/>
          <p:cNvSpPr txBox="1"/>
          <p:nvPr/>
        </p:nvSpPr>
        <p:spPr>
          <a:xfrm>
            <a:off x="4469999" y="4510496"/>
            <a:ext cx="683200" cy="400110"/>
          </a:xfrm>
          <a:prstGeom prst="rect">
            <a:avLst/>
          </a:prstGeom>
          <a:noFill/>
        </p:spPr>
        <p:txBody>
          <a:bodyPr wrap="none" rtlCol="0">
            <a:spAutoFit/>
          </a:bodyPr>
          <a:lstStyle/>
          <a:p>
            <a:r>
              <a:rPr lang="en-US" sz="2000" dirty="0"/>
              <a:t>X</a:t>
            </a:r>
            <a:r>
              <a:rPr lang="en-US" sz="2000" baseline="-25000" dirty="0"/>
              <a:t>1n</a:t>
            </a:r>
            <a:r>
              <a:rPr lang="en-US" sz="2000" baseline="30000" dirty="0"/>
              <a:t>(1)</a:t>
            </a:r>
          </a:p>
        </p:txBody>
      </p:sp>
      <p:sp>
        <p:nvSpPr>
          <p:cNvPr id="32" name="TextBox 31"/>
          <p:cNvSpPr txBox="1"/>
          <p:nvPr/>
        </p:nvSpPr>
        <p:spPr>
          <a:xfrm>
            <a:off x="4469999" y="5050087"/>
            <a:ext cx="683200" cy="400110"/>
          </a:xfrm>
          <a:prstGeom prst="rect">
            <a:avLst/>
          </a:prstGeom>
          <a:noFill/>
        </p:spPr>
        <p:txBody>
          <a:bodyPr wrap="none" rtlCol="0">
            <a:spAutoFit/>
          </a:bodyPr>
          <a:lstStyle/>
          <a:p>
            <a:r>
              <a:rPr lang="en-US" sz="2000" dirty="0"/>
              <a:t>X</a:t>
            </a:r>
            <a:r>
              <a:rPr lang="en-US" sz="2000" baseline="-25000" dirty="0"/>
              <a:t>2n</a:t>
            </a:r>
            <a:r>
              <a:rPr lang="en-US" sz="2000" baseline="30000" dirty="0"/>
              <a:t>(1)</a:t>
            </a:r>
          </a:p>
        </p:txBody>
      </p:sp>
      <p:sp>
        <p:nvSpPr>
          <p:cNvPr id="34" name="TextBox 33"/>
          <p:cNvSpPr txBox="1"/>
          <p:nvPr/>
        </p:nvSpPr>
        <p:spPr>
          <a:xfrm>
            <a:off x="4546140" y="3944067"/>
            <a:ext cx="312906" cy="400110"/>
          </a:xfrm>
          <a:prstGeom prst="rect">
            <a:avLst/>
          </a:prstGeom>
          <a:noFill/>
        </p:spPr>
        <p:txBody>
          <a:bodyPr wrap="none" rtlCol="0">
            <a:spAutoFit/>
          </a:bodyPr>
          <a:lstStyle/>
          <a:p>
            <a:r>
              <a:rPr lang="en-US" sz="2000" dirty="0">
                <a:latin typeface="Symbol" panose="05050102010706020507" pitchFamily="18" charset="2"/>
              </a:rPr>
              <a:t>1</a:t>
            </a:r>
            <a:endParaRPr lang="en-US" sz="2000" baseline="30000" dirty="0"/>
          </a:p>
        </p:txBody>
      </p:sp>
      <p:sp>
        <p:nvSpPr>
          <p:cNvPr id="35" name="TextBox 34"/>
          <p:cNvSpPr txBox="1"/>
          <p:nvPr/>
        </p:nvSpPr>
        <p:spPr>
          <a:xfrm>
            <a:off x="4148103" y="4017137"/>
            <a:ext cx="343364" cy="369332"/>
          </a:xfrm>
          <a:prstGeom prst="rect">
            <a:avLst/>
          </a:prstGeom>
          <a:noFill/>
        </p:spPr>
        <p:txBody>
          <a:bodyPr wrap="none" rtlCol="0">
            <a:spAutoFit/>
          </a:bodyPr>
          <a:lstStyle/>
          <a:p>
            <a:r>
              <a:rPr lang="en-US" dirty="0"/>
              <a:t>…</a:t>
            </a:r>
          </a:p>
        </p:txBody>
      </p:sp>
      <p:sp>
        <p:nvSpPr>
          <p:cNvPr id="36" name="TextBox 35"/>
          <p:cNvSpPr txBox="1"/>
          <p:nvPr/>
        </p:nvSpPr>
        <p:spPr>
          <a:xfrm>
            <a:off x="4076781" y="4629607"/>
            <a:ext cx="343364" cy="369332"/>
          </a:xfrm>
          <a:prstGeom prst="rect">
            <a:avLst/>
          </a:prstGeom>
          <a:noFill/>
        </p:spPr>
        <p:txBody>
          <a:bodyPr wrap="none" rtlCol="0">
            <a:spAutoFit/>
          </a:bodyPr>
          <a:lstStyle/>
          <a:p>
            <a:r>
              <a:rPr lang="en-US" dirty="0"/>
              <a:t>…</a:t>
            </a:r>
          </a:p>
        </p:txBody>
      </p:sp>
      <p:sp>
        <p:nvSpPr>
          <p:cNvPr id="37" name="TextBox 36"/>
          <p:cNvSpPr txBox="1"/>
          <p:nvPr/>
        </p:nvSpPr>
        <p:spPr>
          <a:xfrm>
            <a:off x="4076781" y="5086807"/>
            <a:ext cx="343364" cy="369332"/>
          </a:xfrm>
          <a:prstGeom prst="rect">
            <a:avLst/>
          </a:prstGeom>
          <a:noFill/>
        </p:spPr>
        <p:txBody>
          <a:bodyPr wrap="none" rtlCol="0">
            <a:spAutoFit/>
          </a:bodyPr>
          <a:lstStyle/>
          <a:p>
            <a:r>
              <a:rPr lang="en-US" dirty="0"/>
              <a:t>…</a:t>
            </a:r>
          </a:p>
        </p:txBody>
      </p:sp>
      <p:sp>
        <p:nvSpPr>
          <p:cNvPr id="39" name="Rectangle 38"/>
          <p:cNvSpPr/>
          <p:nvPr/>
        </p:nvSpPr>
        <p:spPr>
          <a:xfrm>
            <a:off x="5673797" y="3855940"/>
            <a:ext cx="3013003" cy="213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889195" y="3733801"/>
            <a:ext cx="2340405" cy="191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918165" y="5926149"/>
            <a:ext cx="676401" cy="250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791200" y="3395496"/>
            <a:ext cx="649121" cy="216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908132" y="3976680"/>
            <a:ext cx="681597"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11</a:t>
            </a:r>
            <a:r>
              <a:rPr lang="en-US" sz="2000" baseline="30000" dirty="0">
                <a:latin typeface="Symbol" panose="05050102010706020507" pitchFamily="18" charset="2"/>
              </a:rPr>
              <a:t>(3)</a:t>
            </a:r>
            <a:endParaRPr lang="en-US" sz="2000" dirty="0"/>
          </a:p>
        </p:txBody>
      </p:sp>
      <p:sp>
        <p:nvSpPr>
          <p:cNvPr id="49" name="Rectangle 48"/>
          <p:cNvSpPr/>
          <p:nvPr/>
        </p:nvSpPr>
        <p:spPr>
          <a:xfrm>
            <a:off x="5820170" y="5922140"/>
            <a:ext cx="2409430" cy="1280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908132" y="4370230"/>
            <a:ext cx="681597"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12</a:t>
            </a:r>
            <a:r>
              <a:rPr lang="en-US" sz="2000" baseline="30000" dirty="0">
                <a:latin typeface="Symbol" panose="05050102010706020507" pitchFamily="18" charset="2"/>
              </a:rPr>
              <a:t>(3)</a:t>
            </a:r>
            <a:endParaRPr lang="en-US" sz="2000" dirty="0"/>
          </a:p>
        </p:txBody>
      </p:sp>
      <p:sp>
        <p:nvSpPr>
          <p:cNvPr id="51" name="TextBox 50"/>
          <p:cNvSpPr txBox="1"/>
          <p:nvPr/>
        </p:nvSpPr>
        <p:spPr>
          <a:xfrm>
            <a:off x="5925467" y="4770340"/>
            <a:ext cx="681597" cy="707886"/>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13</a:t>
            </a:r>
            <a:r>
              <a:rPr lang="en-US" sz="2000" baseline="30000" dirty="0">
                <a:latin typeface="Symbol" panose="05050102010706020507" pitchFamily="18" charset="2"/>
              </a:rPr>
              <a:t>(3)</a:t>
            </a:r>
            <a:endParaRPr lang="en-US" sz="2000" dirty="0"/>
          </a:p>
          <a:p>
            <a:endParaRPr lang="en-US" sz="2000" dirty="0"/>
          </a:p>
        </p:txBody>
      </p:sp>
      <p:sp>
        <p:nvSpPr>
          <p:cNvPr id="52" name="TextBox 51"/>
          <p:cNvSpPr txBox="1"/>
          <p:nvPr/>
        </p:nvSpPr>
        <p:spPr>
          <a:xfrm>
            <a:off x="5908132" y="5613737"/>
            <a:ext cx="686406"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1</a:t>
            </a:r>
            <a:r>
              <a:rPr lang="en-US" sz="2000" baseline="-25000" dirty="0">
                <a:latin typeface="+mj-lt"/>
              </a:rPr>
              <a:t>n</a:t>
            </a:r>
            <a:r>
              <a:rPr lang="en-US" sz="2000" baseline="30000" dirty="0">
                <a:latin typeface="Symbol" panose="05050102010706020507" pitchFamily="18" charset="2"/>
              </a:rPr>
              <a:t>(3)</a:t>
            </a:r>
            <a:endParaRPr lang="en-US" sz="2000" dirty="0">
              <a:latin typeface="+mj-lt"/>
            </a:endParaRPr>
          </a:p>
        </p:txBody>
      </p:sp>
      <p:sp>
        <p:nvSpPr>
          <p:cNvPr id="53" name="TextBox 52"/>
          <p:cNvSpPr txBox="1"/>
          <p:nvPr/>
        </p:nvSpPr>
        <p:spPr>
          <a:xfrm>
            <a:off x="5964378" y="5038409"/>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54" name="Rectangle 53"/>
          <p:cNvSpPr/>
          <p:nvPr/>
        </p:nvSpPr>
        <p:spPr>
          <a:xfrm>
            <a:off x="6778701" y="5911869"/>
            <a:ext cx="676401" cy="250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768668" y="3962400"/>
            <a:ext cx="681597"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21</a:t>
            </a:r>
            <a:r>
              <a:rPr lang="en-US" sz="2000" baseline="30000" dirty="0">
                <a:latin typeface="Symbol" panose="05050102010706020507" pitchFamily="18" charset="2"/>
              </a:rPr>
              <a:t>(3)</a:t>
            </a:r>
            <a:endParaRPr lang="en-US" sz="2000" dirty="0"/>
          </a:p>
        </p:txBody>
      </p:sp>
      <p:sp>
        <p:nvSpPr>
          <p:cNvPr id="56" name="TextBox 55"/>
          <p:cNvSpPr txBox="1"/>
          <p:nvPr/>
        </p:nvSpPr>
        <p:spPr>
          <a:xfrm>
            <a:off x="6768668" y="4355950"/>
            <a:ext cx="681597"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22</a:t>
            </a:r>
            <a:r>
              <a:rPr lang="en-US" sz="2000" baseline="30000" dirty="0">
                <a:latin typeface="Symbol" panose="05050102010706020507" pitchFamily="18" charset="2"/>
              </a:rPr>
              <a:t>(3)</a:t>
            </a:r>
            <a:endParaRPr lang="en-US" sz="2000" dirty="0"/>
          </a:p>
        </p:txBody>
      </p:sp>
      <p:sp>
        <p:nvSpPr>
          <p:cNvPr id="57" name="TextBox 56"/>
          <p:cNvSpPr txBox="1"/>
          <p:nvPr/>
        </p:nvSpPr>
        <p:spPr>
          <a:xfrm>
            <a:off x="6786003" y="4756060"/>
            <a:ext cx="681597" cy="707886"/>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23</a:t>
            </a:r>
            <a:r>
              <a:rPr lang="en-US" sz="2000" baseline="30000" dirty="0">
                <a:latin typeface="Symbol" panose="05050102010706020507" pitchFamily="18" charset="2"/>
              </a:rPr>
              <a:t>(3)</a:t>
            </a:r>
            <a:endParaRPr lang="en-US" sz="2000" dirty="0"/>
          </a:p>
          <a:p>
            <a:endParaRPr lang="en-US" sz="2000" dirty="0"/>
          </a:p>
        </p:txBody>
      </p:sp>
      <p:sp>
        <p:nvSpPr>
          <p:cNvPr id="58" name="TextBox 57"/>
          <p:cNvSpPr txBox="1"/>
          <p:nvPr/>
        </p:nvSpPr>
        <p:spPr>
          <a:xfrm>
            <a:off x="6824914" y="5024129"/>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59" name="Rectangle 58"/>
          <p:cNvSpPr/>
          <p:nvPr/>
        </p:nvSpPr>
        <p:spPr>
          <a:xfrm>
            <a:off x="7693101" y="5911869"/>
            <a:ext cx="676401" cy="250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683068" y="3962400"/>
            <a:ext cx="681597"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31</a:t>
            </a:r>
            <a:r>
              <a:rPr lang="en-US" sz="2000" baseline="30000" dirty="0">
                <a:latin typeface="Symbol" panose="05050102010706020507" pitchFamily="18" charset="2"/>
              </a:rPr>
              <a:t>(3)</a:t>
            </a:r>
            <a:endParaRPr lang="en-US" sz="2000" dirty="0"/>
          </a:p>
        </p:txBody>
      </p:sp>
      <p:sp>
        <p:nvSpPr>
          <p:cNvPr id="61" name="TextBox 60"/>
          <p:cNvSpPr txBox="1"/>
          <p:nvPr/>
        </p:nvSpPr>
        <p:spPr>
          <a:xfrm>
            <a:off x="7683068" y="4355950"/>
            <a:ext cx="681597"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32</a:t>
            </a:r>
            <a:r>
              <a:rPr lang="en-US" sz="2000" baseline="30000" dirty="0">
                <a:latin typeface="Symbol" panose="05050102010706020507" pitchFamily="18" charset="2"/>
              </a:rPr>
              <a:t>(3)</a:t>
            </a:r>
            <a:endParaRPr lang="en-US" sz="2000" dirty="0"/>
          </a:p>
        </p:txBody>
      </p:sp>
      <p:sp>
        <p:nvSpPr>
          <p:cNvPr id="62" name="TextBox 61"/>
          <p:cNvSpPr txBox="1"/>
          <p:nvPr/>
        </p:nvSpPr>
        <p:spPr>
          <a:xfrm>
            <a:off x="7700403" y="4756060"/>
            <a:ext cx="681597" cy="707886"/>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33</a:t>
            </a:r>
            <a:r>
              <a:rPr lang="en-US" sz="2000" baseline="30000" dirty="0">
                <a:latin typeface="Symbol" panose="05050102010706020507" pitchFamily="18" charset="2"/>
              </a:rPr>
              <a:t>(3)</a:t>
            </a:r>
            <a:endParaRPr lang="en-US" sz="2000" dirty="0"/>
          </a:p>
          <a:p>
            <a:endParaRPr lang="en-US" sz="2000" dirty="0"/>
          </a:p>
        </p:txBody>
      </p:sp>
      <p:sp>
        <p:nvSpPr>
          <p:cNvPr id="63" name="TextBox 62"/>
          <p:cNvSpPr txBox="1"/>
          <p:nvPr/>
        </p:nvSpPr>
        <p:spPr>
          <a:xfrm>
            <a:off x="7739314" y="5024129"/>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64" name="TextBox 63"/>
          <p:cNvSpPr txBox="1"/>
          <p:nvPr/>
        </p:nvSpPr>
        <p:spPr>
          <a:xfrm>
            <a:off x="6786003" y="5562600"/>
            <a:ext cx="686406"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2</a:t>
            </a:r>
            <a:r>
              <a:rPr lang="en-US" sz="2000" baseline="-25000" dirty="0">
                <a:latin typeface="+mj-lt"/>
              </a:rPr>
              <a:t>n</a:t>
            </a:r>
            <a:r>
              <a:rPr lang="en-US" sz="2000" baseline="30000" dirty="0">
                <a:latin typeface="Symbol" panose="05050102010706020507" pitchFamily="18" charset="2"/>
              </a:rPr>
              <a:t>(3)</a:t>
            </a:r>
            <a:endParaRPr lang="en-US" sz="2000" dirty="0">
              <a:latin typeface="+mn-lt"/>
            </a:endParaRPr>
          </a:p>
        </p:txBody>
      </p:sp>
      <p:sp>
        <p:nvSpPr>
          <p:cNvPr id="65" name="TextBox 64"/>
          <p:cNvSpPr txBox="1"/>
          <p:nvPr/>
        </p:nvSpPr>
        <p:spPr>
          <a:xfrm>
            <a:off x="7669946" y="5562600"/>
            <a:ext cx="686406" cy="400110"/>
          </a:xfrm>
          <a:prstGeom prst="rect">
            <a:avLst/>
          </a:prstGeom>
          <a:noFill/>
        </p:spPr>
        <p:txBody>
          <a:bodyPr wrap="none" rtlCol="0">
            <a:spAutoFit/>
          </a:bodyPr>
          <a:lstStyle/>
          <a:p>
            <a:r>
              <a:rPr lang="en-US" sz="2000" dirty="0">
                <a:latin typeface="Symbol" panose="05050102010706020507" pitchFamily="18" charset="2"/>
              </a:rPr>
              <a:t>d</a:t>
            </a:r>
            <a:r>
              <a:rPr lang="en-US" sz="2000" baseline="-25000" dirty="0">
                <a:latin typeface="Symbol" panose="05050102010706020507" pitchFamily="18" charset="2"/>
              </a:rPr>
              <a:t>3</a:t>
            </a:r>
            <a:r>
              <a:rPr lang="en-US" sz="2000" baseline="-25000" dirty="0">
                <a:latin typeface="+mn-lt"/>
              </a:rPr>
              <a:t>n</a:t>
            </a:r>
            <a:r>
              <a:rPr lang="en-US" sz="2000" baseline="30000" dirty="0">
                <a:latin typeface="Symbol" panose="05050102010706020507" pitchFamily="18" charset="2"/>
              </a:rPr>
              <a:t>(3)</a:t>
            </a:r>
            <a:endParaRPr lang="en-US" sz="2000" dirty="0">
              <a:latin typeface="+mn-lt"/>
            </a:endParaRPr>
          </a:p>
        </p:txBody>
      </p:sp>
    </p:spTree>
    <p:extLst>
      <p:ext uri="{BB962C8B-B14F-4D97-AF65-F5344CB8AC3E}">
        <p14:creationId xmlns:p14="http://schemas.microsoft.com/office/powerpoint/2010/main" val="1049109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E999-BDE4-464F-9359-E1D2E47BF9E5}"/>
              </a:ext>
            </a:extLst>
          </p:cNvPr>
          <p:cNvSpPr>
            <a:spLocks noGrp="1"/>
          </p:cNvSpPr>
          <p:nvPr>
            <p:ph type="title"/>
          </p:nvPr>
        </p:nvSpPr>
        <p:spPr/>
        <p:txBody>
          <a:bodyPr/>
          <a:lstStyle/>
          <a:p>
            <a:r>
              <a:rPr lang="en-US" dirty="0"/>
              <a:t>Confusion Matrix for Higher Dimensions</a:t>
            </a:r>
          </a:p>
        </p:txBody>
      </p:sp>
      <p:sp>
        <p:nvSpPr>
          <p:cNvPr id="3" name="Content Placeholder 2">
            <a:extLst>
              <a:ext uri="{FF2B5EF4-FFF2-40B4-BE49-F238E27FC236}">
                <a16:creationId xmlns:a16="http://schemas.microsoft.com/office/drawing/2014/main" id="{F02F110C-EED0-4467-A1B4-294E38809A32}"/>
              </a:ext>
            </a:extLst>
          </p:cNvPr>
          <p:cNvSpPr>
            <a:spLocks noGrp="1"/>
          </p:cNvSpPr>
          <p:nvPr>
            <p:ph idx="1"/>
          </p:nvPr>
        </p:nvSpPr>
        <p:spPr/>
        <p:txBody>
          <a:bodyPr/>
          <a:lstStyle/>
          <a:p>
            <a:pPr marL="0" indent="0">
              <a:buNone/>
            </a:pPr>
            <a:r>
              <a:rPr lang="en-US" dirty="0"/>
              <a:t>Confusion Matrices are easily extended to higher dimensionality. They can tell you not just which predictions were wrong, but how they were wrong. This is valuable if 2 classes are similar in some way and easily misclassified.</a:t>
            </a:r>
          </a:p>
        </p:txBody>
      </p:sp>
      <p:sp>
        <p:nvSpPr>
          <p:cNvPr id="4" name="Slide Number Placeholder 3">
            <a:extLst>
              <a:ext uri="{FF2B5EF4-FFF2-40B4-BE49-F238E27FC236}">
                <a16:creationId xmlns:a16="http://schemas.microsoft.com/office/drawing/2014/main" id="{B03EAD61-57BE-4631-BA3F-ACEFA42F392E}"/>
              </a:ext>
            </a:extLst>
          </p:cNvPr>
          <p:cNvSpPr>
            <a:spLocks noGrp="1"/>
          </p:cNvSpPr>
          <p:nvPr>
            <p:ph type="sldNum" sz="quarter" idx="12"/>
          </p:nvPr>
        </p:nvSpPr>
        <p:spPr/>
        <p:txBody>
          <a:bodyPr/>
          <a:lstStyle/>
          <a:p>
            <a:pPr>
              <a:defRPr/>
            </a:pPr>
            <a:fld id="{9695C8B4-01A2-485F-8B64-4640E234E3BB}" type="slidenum">
              <a:rPr lang="en-US" altLang="en-US" smtClean="0"/>
              <a:pPr>
                <a:defRPr/>
              </a:pPr>
              <a:t>19</a:t>
            </a:fld>
            <a:endParaRPr lang="en-US" altLang="en-US" dirty="0"/>
          </a:p>
        </p:txBody>
      </p:sp>
      <p:pic>
        <p:nvPicPr>
          <p:cNvPr id="6" name="Picture 5">
            <a:extLst>
              <a:ext uri="{FF2B5EF4-FFF2-40B4-BE49-F238E27FC236}">
                <a16:creationId xmlns:a16="http://schemas.microsoft.com/office/drawing/2014/main" id="{4E5D1983-0E16-4353-AD30-851611DAC4EC}"/>
              </a:ext>
            </a:extLst>
          </p:cNvPr>
          <p:cNvPicPr>
            <a:picLocks noChangeAspect="1"/>
          </p:cNvPicPr>
          <p:nvPr/>
        </p:nvPicPr>
        <p:blipFill rotWithShape="1">
          <a:blip r:embed="rId2"/>
          <a:srcRect l="20000" t="36667" r="60833" b="27778"/>
          <a:stretch/>
        </p:blipFill>
        <p:spPr>
          <a:xfrm>
            <a:off x="2438400" y="2743201"/>
            <a:ext cx="3657600" cy="3816626"/>
          </a:xfrm>
          <a:prstGeom prst="rect">
            <a:avLst/>
          </a:prstGeom>
        </p:spPr>
      </p:pic>
    </p:spTree>
    <p:extLst>
      <p:ext uri="{BB962C8B-B14F-4D97-AF65-F5344CB8AC3E}">
        <p14:creationId xmlns:p14="http://schemas.microsoft.com/office/powerpoint/2010/main" val="389921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Class Schedule</a:t>
            </a:r>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2</a:t>
            </a:fld>
            <a:endParaRPr lang="en-US" altLang="en-US"/>
          </a:p>
        </p:txBody>
      </p:sp>
      <p:graphicFrame>
        <p:nvGraphicFramePr>
          <p:cNvPr id="5" name="Table 4">
            <a:extLst>
              <a:ext uri="{FF2B5EF4-FFF2-40B4-BE49-F238E27FC236}">
                <a16:creationId xmlns:a16="http://schemas.microsoft.com/office/drawing/2014/main" id="{78203EF7-83EE-4F63-AFEA-E6021B09D912}"/>
              </a:ext>
            </a:extLst>
          </p:cNvPr>
          <p:cNvGraphicFramePr>
            <a:graphicFrameLocks noGrp="1"/>
          </p:cNvGraphicFramePr>
          <p:nvPr>
            <p:extLst>
              <p:ext uri="{D42A27DB-BD31-4B8C-83A1-F6EECF244321}">
                <p14:modId xmlns:p14="http://schemas.microsoft.com/office/powerpoint/2010/main" val="4196400366"/>
              </p:ext>
            </p:extLst>
          </p:nvPr>
        </p:nvGraphicFramePr>
        <p:xfrm>
          <a:off x="571498" y="808571"/>
          <a:ext cx="8115301" cy="5547468"/>
        </p:xfrm>
        <a:graphic>
          <a:graphicData uri="http://schemas.openxmlformats.org/drawingml/2006/table">
            <a:tbl>
              <a:tblPr firstRow="1" bandRow="1">
                <a:tableStyleId>{5C22544A-7EE6-4342-B048-85BDC9FD1C3A}</a:tableStyleId>
              </a:tblPr>
              <a:tblGrid>
                <a:gridCol w="733831">
                  <a:extLst>
                    <a:ext uri="{9D8B030D-6E8A-4147-A177-3AD203B41FA5}">
                      <a16:colId xmlns:a16="http://schemas.microsoft.com/office/drawing/2014/main" val="20000"/>
                    </a:ext>
                  </a:extLst>
                </a:gridCol>
                <a:gridCol w="752071">
                  <a:extLst>
                    <a:ext uri="{9D8B030D-6E8A-4147-A177-3AD203B41FA5}">
                      <a16:colId xmlns:a16="http://schemas.microsoft.com/office/drawing/2014/main" val="20001"/>
                    </a:ext>
                  </a:extLst>
                </a:gridCol>
                <a:gridCol w="4876800">
                  <a:extLst>
                    <a:ext uri="{9D8B030D-6E8A-4147-A177-3AD203B41FA5}">
                      <a16:colId xmlns:a16="http://schemas.microsoft.com/office/drawing/2014/main" val="20002"/>
                    </a:ext>
                  </a:extLst>
                </a:gridCol>
                <a:gridCol w="1752599">
                  <a:extLst>
                    <a:ext uri="{9D8B030D-6E8A-4147-A177-3AD203B41FA5}">
                      <a16:colId xmlns:a16="http://schemas.microsoft.com/office/drawing/2014/main" val="2236984056"/>
                    </a:ext>
                  </a:extLst>
                </a:gridCol>
              </a:tblGrid>
              <a:tr h="365766">
                <a:tc>
                  <a:txBody>
                    <a:bodyPr/>
                    <a:lstStyle/>
                    <a:p>
                      <a:pPr algn="ctr"/>
                      <a:r>
                        <a:rPr lang="en-US" sz="1800" dirty="0" err="1"/>
                        <a:t>Lec</a:t>
                      </a:r>
                      <a:r>
                        <a:rPr lang="en-US" sz="1800" dirty="0"/>
                        <a:t>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Date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Lecture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Due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3463">
                <a:tc>
                  <a:txBody>
                    <a:bodyPr/>
                    <a:lstStyle/>
                    <a:p>
                      <a:pPr algn="ctr"/>
                      <a:r>
                        <a:rPr lang="en-US" sz="1400" dirty="0"/>
                        <a:t>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Jan 15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Intro, Linear </a:t>
                      </a:r>
                      <a:r>
                        <a:rPr lang="en-US" sz="1400" baseline="0" dirty="0"/>
                        <a:t>Regression, Bias and Variability</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304806">
                <a:tc>
                  <a:txBody>
                    <a:bodyPr/>
                    <a:lstStyle/>
                    <a:p>
                      <a:pPr algn="ctr"/>
                      <a:r>
                        <a:rPr lang="en-US" sz="1400" dirty="0"/>
                        <a:t>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Jan 22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Unsupervised Learning: Clustering, Principle Comp. Analysis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04806">
                <a:tc>
                  <a:txBody>
                    <a:bodyPr/>
                    <a:lstStyle/>
                    <a:p>
                      <a:pPr algn="ctr"/>
                      <a:r>
                        <a:rPr lang="en-US" sz="1400" dirty="0"/>
                        <a:t>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Jan 29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KNN Regression, Cross Validation, Bootstrap</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304806">
                <a:tc>
                  <a:txBody>
                    <a:bodyPr/>
                    <a:lstStyle/>
                    <a:p>
                      <a:pPr algn="ctr"/>
                      <a:r>
                        <a:rPr lang="en-US" sz="1400" dirty="0"/>
                        <a:t>4</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Feb 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Ridge Regression, LASSO, Principle Components Regression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04806">
                <a:tc>
                  <a:txBody>
                    <a:bodyPr/>
                    <a:lstStyle/>
                    <a:p>
                      <a:pPr algn="ctr"/>
                      <a:r>
                        <a:rPr lang="en-US" sz="1400" dirty="0"/>
                        <a:t>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Feb 12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Extreme Nonlinear: </a:t>
                      </a:r>
                      <a:r>
                        <a:rPr lang="en-US" sz="1400" dirty="0">
                          <a:solidFill>
                            <a:schemeClr val="tx1"/>
                          </a:solidFill>
                        </a:rPr>
                        <a:t>Step Functions, Splines, Gradient Descent</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4, Project Plan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304806">
                <a:tc>
                  <a:txBody>
                    <a:bodyPr/>
                    <a:lstStyle/>
                    <a:p>
                      <a:pPr algn="ctr"/>
                      <a:r>
                        <a:rPr lang="en-US" sz="1400" dirty="0"/>
                        <a:t>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Feb 19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Classification, Logistic Regression, Discriminant Analysis</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04806">
                <a:tc>
                  <a:txBody>
                    <a:bodyPr/>
                    <a:lstStyle/>
                    <a:p>
                      <a:pPr algn="ctr"/>
                      <a:r>
                        <a:rPr lang="en-US" sz="1400" dirty="0"/>
                        <a:t>7</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Feb 26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Max Margin Classifiers, Support Vector Machines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6, Plan Revision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Mar</a:t>
                      </a:r>
                      <a:r>
                        <a:rPr lang="en-US" sz="1400" baseline="0" dirty="0"/>
                        <a:t> 4</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Mid Term Exam</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89510944"/>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t>Mar</a:t>
                      </a:r>
                      <a:r>
                        <a:rPr lang="en-US" sz="1400" baseline="0" dirty="0"/>
                        <a:t> 11</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solidFill>
                            <a:schemeClr val="tx1"/>
                          </a:solidFill>
                        </a:rPr>
                        <a:t>Spring Break</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43926980"/>
                  </a:ext>
                </a:extLst>
              </a:tr>
              <a:tr h="304806">
                <a:tc>
                  <a:txBody>
                    <a:bodyPr/>
                    <a:lstStyle/>
                    <a:p>
                      <a:pPr algn="ctr"/>
                      <a:r>
                        <a:rPr lang="en-US" sz="1400" dirty="0"/>
                        <a:t>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Mar</a:t>
                      </a:r>
                      <a:r>
                        <a:rPr lang="en-US" sz="1400" baseline="0" dirty="0"/>
                        <a:t> 18</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Tree-Based Methods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7</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304806">
                <a:tc>
                  <a:txBody>
                    <a:bodyPr/>
                    <a:lstStyle/>
                    <a:p>
                      <a:pPr algn="ctr"/>
                      <a:r>
                        <a:rPr lang="en-US" sz="1400" dirty="0"/>
                        <a:t>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Mar 25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Neural</a:t>
                      </a:r>
                      <a:r>
                        <a:rPr lang="en-US" sz="1400" baseline="0" dirty="0">
                          <a:solidFill>
                            <a:schemeClr val="tx1"/>
                          </a:solidFill>
                        </a:rPr>
                        <a:t> Networks</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0"/>
                  </a:ext>
                </a:extLst>
              </a:tr>
              <a:tr h="304806">
                <a:tc>
                  <a:txBody>
                    <a:bodyPr/>
                    <a:lstStyle/>
                    <a:p>
                      <a:pPr algn="ctr"/>
                      <a:r>
                        <a:rPr lang="en-US" sz="1400" dirty="0"/>
                        <a:t>10</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45882"/>
                      </a:srgbClr>
                    </a:solidFill>
                  </a:tcPr>
                </a:tc>
                <a:tc>
                  <a:txBody>
                    <a:bodyPr/>
                    <a:lstStyle/>
                    <a:p>
                      <a:r>
                        <a:rPr lang="en-US" sz="1400" dirty="0"/>
                        <a:t>Apr 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45882"/>
                      </a:srgbClr>
                    </a:solidFill>
                  </a:tcPr>
                </a:tc>
                <a:tc>
                  <a:txBody>
                    <a:bodyPr/>
                    <a:lstStyle/>
                    <a:p>
                      <a:r>
                        <a:rPr lang="en-US" sz="1400" dirty="0">
                          <a:solidFill>
                            <a:schemeClr val="tx1"/>
                          </a:solidFill>
                        </a:rPr>
                        <a:t>Neural</a:t>
                      </a:r>
                      <a:r>
                        <a:rPr lang="en-US" sz="1400" baseline="0" dirty="0">
                          <a:solidFill>
                            <a:schemeClr val="tx1"/>
                          </a:solidFill>
                        </a:rPr>
                        <a:t> Networks, Convolutional NN, Deep Learning</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45882"/>
                      </a:srgbClr>
                    </a:solidFill>
                  </a:tcPr>
                </a:tc>
                <a:tc>
                  <a:txBody>
                    <a:bodyPr/>
                    <a:lstStyle/>
                    <a:p>
                      <a:r>
                        <a:rPr lang="en-US" sz="1400" dirty="0">
                          <a:solidFill>
                            <a:schemeClr val="tx1"/>
                          </a:solidFill>
                        </a:rPr>
                        <a:t>Hwk 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45882"/>
                      </a:srgbClr>
                    </a:solidFill>
                  </a:tcPr>
                </a:tc>
                <a:extLst>
                  <a:ext uri="{0D108BD9-81ED-4DB2-BD59-A6C34878D82A}">
                    <a16:rowId xmlns:a16="http://schemas.microsoft.com/office/drawing/2014/main" val="10011"/>
                  </a:ext>
                </a:extLst>
              </a:tr>
              <a:tr h="304806">
                <a:tc>
                  <a:txBody>
                    <a:bodyPr/>
                    <a:lstStyle/>
                    <a:p>
                      <a:pPr algn="ctr"/>
                      <a:r>
                        <a:rPr lang="en-US" sz="1400" dirty="0"/>
                        <a:t>11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Apr 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Bayesian Analysis, Project Presentations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10</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2"/>
                  </a:ext>
                </a:extLst>
              </a:tr>
              <a:tr h="304806">
                <a:tc>
                  <a:txBody>
                    <a:bodyPr/>
                    <a:lstStyle/>
                    <a:p>
                      <a:pPr algn="ctr"/>
                      <a:r>
                        <a:rPr lang="en-US" sz="1400" dirty="0"/>
                        <a:t>12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Apr 15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Time Series, Project Presentations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Final Project Due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73379">
                <a:tc>
                  <a:txBody>
                    <a:bodyPr/>
                    <a:lstStyle/>
                    <a:p>
                      <a:pPr algn="ctr"/>
                      <a:r>
                        <a:rPr lang="en-US" sz="1400" dirty="0"/>
                        <a:t>13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Apr 22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Ethics of Machine Learning, Project Presentations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11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4"/>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Apr 29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solidFill>
                            <a:schemeClr val="tx1"/>
                          </a:solidFill>
                        </a:rPr>
                        <a:t>Study</a:t>
                      </a:r>
                      <a:r>
                        <a:rPr lang="en-US" sz="1400" baseline="0" dirty="0">
                          <a:solidFill>
                            <a:schemeClr val="tx1"/>
                          </a:solidFill>
                        </a:rPr>
                        <a:t> Day</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May 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Final Exam</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58133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A6B1-518C-4001-9AB2-849993747B87}"/>
              </a:ext>
            </a:extLst>
          </p:cNvPr>
          <p:cNvSpPr>
            <a:spLocks noGrp="1"/>
          </p:cNvSpPr>
          <p:nvPr>
            <p:ph type="title"/>
          </p:nvPr>
        </p:nvSpPr>
        <p:spPr>
          <a:xfrm>
            <a:off x="381000" y="2819400"/>
            <a:ext cx="8229600" cy="563562"/>
          </a:xfrm>
        </p:spPr>
        <p:txBody>
          <a:bodyPr/>
          <a:lstStyle/>
          <a:p>
            <a:r>
              <a:rPr lang="en-US" dirty="0"/>
              <a:t>Convolutional Neural Networks</a:t>
            </a:r>
            <a:br>
              <a:rPr lang="en-US" dirty="0"/>
            </a:br>
            <a:br>
              <a:rPr lang="en-US" dirty="0"/>
            </a:br>
            <a:r>
              <a:rPr lang="en-US" dirty="0"/>
              <a:t>Deep Learning</a:t>
            </a:r>
          </a:p>
        </p:txBody>
      </p:sp>
      <p:sp>
        <p:nvSpPr>
          <p:cNvPr id="4" name="Slide Number Placeholder 3">
            <a:extLst>
              <a:ext uri="{FF2B5EF4-FFF2-40B4-BE49-F238E27FC236}">
                <a16:creationId xmlns:a16="http://schemas.microsoft.com/office/drawing/2014/main" id="{CEB1573B-FD7E-4AFF-B7FF-A202DD94692F}"/>
              </a:ext>
            </a:extLst>
          </p:cNvPr>
          <p:cNvSpPr>
            <a:spLocks noGrp="1"/>
          </p:cNvSpPr>
          <p:nvPr>
            <p:ph type="sldNum" sz="quarter" idx="12"/>
          </p:nvPr>
        </p:nvSpPr>
        <p:spPr/>
        <p:txBody>
          <a:bodyPr/>
          <a:lstStyle/>
          <a:p>
            <a:pPr>
              <a:defRPr/>
            </a:pPr>
            <a:fld id="{9695C8B4-01A2-485F-8B64-4640E234E3BB}" type="slidenum">
              <a:rPr lang="en-US" altLang="en-US" smtClean="0"/>
              <a:pPr>
                <a:defRPr/>
              </a:pPr>
              <a:t>20</a:t>
            </a:fld>
            <a:endParaRPr lang="en-US" altLang="en-US"/>
          </a:p>
        </p:txBody>
      </p:sp>
    </p:spTree>
    <p:extLst>
      <p:ext uri="{BB962C8B-B14F-4D97-AF65-F5344CB8AC3E}">
        <p14:creationId xmlns:p14="http://schemas.microsoft.com/office/powerpoint/2010/main" val="1779237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1D09-11FB-44B5-B9DD-11E96A4B7F37}"/>
              </a:ext>
            </a:extLst>
          </p:cNvPr>
          <p:cNvSpPr>
            <a:spLocks noGrp="1"/>
          </p:cNvSpPr>
          <p:nvPr>
            <p:ph type="title"/>
          </p:nvPr>
        </p:nvSpPr>
        <p:spPr/>
        <p:txBody>
          <a:bodyPr/>
          <a:lstStyle/>
          <a:p>
            <a:r>
              <a:rPr lang="en-US" dirty="0"/>
              <a:t>We are Witnessing a Revolution</a:t>
            </a:r>
          </a:p>
        </p:txBody>
      </p:sp>
      <p:sp>
        <p:nvSpPr>
          <p:cNvPr id="3" name="Content Placeholder 2">
            <a:extLst>
              <a:ext uri="{FF2B5EF4-FFF2-40B4-BE49-F238E27FC236}">
                <a16:creationId xmlns:a16="http://schemas.microsoft.com/office/drawing/2014/main" id="{6AA4578E-AE69-4B0A-860F-E2ED98E2B4BE}"/>
              </a:ext>
            </a:extLst>
          </p:cNvPr>
          <p:cNvSpPr>
            <a:spLocks noGrp="1"/>
          </p:cNvSpPr>
          <p:nvPr>
            <p:ph idx="1"/>
          </p:nvPr>
        </p:nvSpPr>
        <p:spPr/>
        <p:txBody>
          <a:bodyPr/>
          <a:lstStyle/>
          <a:p>
            <a:pPr marL="0" indent="0">
              <a:buNone/>
            </a:pPr>
            <a:r>
              <a:rPr lang="en-US" dirty="0"/>
              <a:t>Three technologies have matured to create leap in machine learning capability</a:t>
            </a:r>
          </a:p>
          <a:p>
            <a:pPr marL="0" indent="0">
              <a:buNone/>
            </a:pPr>
            <a:endParaRPr lang="en-US" dirty="0"/>
          </a:p>
          <a:p>
            <a:r>
              <a:rPr lang="en-US" dirty="0"/>
              <a:t>Smaller Sensors</a:t>
            </a:r>
          </a:p>
          <a:p>
            <a:pPr marL="0" indent="0">
              <a:buNone/>
            </a:pPr>
            <a:endParaRPr lang="en-US" dirty="0"/>
          </a:p>
          <a:p>
            <a:endParaRPr lang="en-US" dirty="0"/>
          </a:p>
          <a:p>
            <a:pPr marL="0" indent="0">
              <a:buNone/>
            </a:pPr>
            <a:endParaRPr lang="en-US" dirty="0"/>
          </a:p>
          <a:p>
            <a:r>
              <a:rPr lang="en-US" dirty="0"/>
              <a:t>Commercial Graphical Processing Units</a:t>
            </a:r>
          </a:p>
          <a:p>
            <a:pPr marL="0" indent="0">
              <a:buNone/>
            </a:pPr>
            <a:r>
              <a:rPr lang="en-US" dirty="0"/>
              <a:t>      (and Field Programmable Gate Arrays)</a:t>
            </a:r>
          </a:p>
          <a:p>
            <a:endParaRPr lang="en-US" dirty="0"/>
          </a:p>
          <a:p>
            <a:pPr marL="0" indent="0">
              <a:buNone/>
            </a:pPr>
            <a:endParaRPr lang="en-US" dirty="0"/>
          </a:p>
          <a:p>
            <a:r>
              <a:rPr lang="en-US" dirty="0"/>
              <a:t>Better Algorithms</a:t>
            </a:r>
          </a:p>
          <a:p>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22878D-A1A2-4767-AC9A-35641F6E31A0}"/>
              </a:ext>
            </a:extLst>
          </p:cNvPr>
          <p:cNvSpPr>
            <a:spLocks noGrp="1"/>
          </p:cNvSpPr>
          <p:nvPr>
            <p:ph type="sldNum" sz="quarter" idx="12"/>
          </p:nvPr>
        </p:nvSpPr>
        <p:spPr/>
        <p:txBody>
          <a:bodyPr/>
          <a:lstStyle/>
          <a:p>
            <a:pPr>
              <a:defRPr/>
            </a:pPr>
            <a:fld id="{9695C8B4-01A2-485F-8B64-4640E234E3BB}" type="slidenum">
              <a:rPr lang="en-US" altLang="en-US" smtClean="0"/>
              <a:pPr>
                <a:defRPr/>
              </a:pPr>
              <a:t>21</a:t>
            </a:fld>
            <a:endParaRPr lang="en-US" altLang="en-US"/>
          </a:p>
        </p:txBody>
      </p:sp>
      <p:pic>
        <p:nvPicPr>
          <p:cNvPr id="9" name="Picture 8">
            <a:extLst>
              <a:ext uri="{FF2B5EF4-FFF2-40B4-BE49-F238E27FC236}">
                <a16:creationId xmlns:a16="http://schemas.microsoft.com/office/drawing/2014/main" id="{F34A24FC-0CEC-409F-9E0F-FC9F78B11103}"/>
              </a:ext>
            </a:extLst>
          </p:cNvPr>
          <p:cNvPicPr>
            <a:picLocks noChangeAspect="1"/>
          </p:cNvPicPr>
          <p:nvPr/>
        </p:nvPicPr>
        <p:blipFill rotWithShape="1">
          <a:blip r:embed="rId2"/>
          <a:srcRect l="23333" t="36667" r="34167" b="29259"/>
          <a:stretch/>
        </p:blipFill>
        <p:spPr>
          <a:xfrm>
            <a:off x="4743796" y="1905000"/>
            <a:ext cx="3200400" cy="1443318"/>
          </a:xfrm>
          <a:prstGeom prst="rect">
            <a:avLst/>
          </a:prstGeom>
        </p:spPr>
      </p:pic>
      <p:pic>
        <p:nvPicPr>
          <p:cNvPr id="10" name="Picture 9">
            <a:extLst>
              <a:ext uri="{FF2B5EF4-FFF2-40B4-BE49-F238E27FC236}">
                <a16:creationId xmlns:a16="http://schemas.microsoft.com/office/drawing/2014/main" id="{44DD2FB5-8B3C-4607-A112-9DAD60E1B244}"/>
              </a:ext>
            </a:extLst>
          </p:cNvPr>
          <p:cNvPicPr>
            <a:picLocks noChangeAspect="1"/>
          </p:cNvPicPr>
          <p:nvPr/>
        </p:nvPicPr>
        <p:blipFill rotWithShape="1">
          <a:blip r:embed="rId3"/>
          <a:srcRect l="39167" t="24815" r="25832" b="23333"/>
          <a:stretch/>
        </p:blipFill>
        <p:spPr>
          <a:xfrm>
            <a:off x="6382096" y="3749387"/>
            <a:ext cx="1562100" cy="1301750"/>
          </a:xfrm>
          <a:prstGeom prst="rect">
            <a:avLst/>
          </a:prstGeom>
        </p:spPr>
      </p:pic>
      <p:pic>
        <p:nvPicPr>
          <p:cNvPr id="11" name="Picture 10" descr="on-demand.gputechconf.com/gtc/2015/webinar/deep-learning-course/intro-to-deep-learning.mp4 - Google Chrome">
            <a:extLst>
              <a:ext uri="{FF2B5EF4-FFF2-40B4-BE49-F238E27FC236}">
                <a16:creationId xmlns:a16="http://schemas.microsoft.com/office/drawing/2014/main" id="{994B905B-C00E-43B7-A8AD-2B26AE29C8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33" t="15670" r="-833" b="7545"/>
          <a:stretch/>
        </p:blipFill>
        <p:spPr>
          <a:xfrm>
            <a:off x="4572000" y="5257800"/>
            <a:ext cx="3372196" cy="1376980"/>
          </a:xfrm>
          <a:prstGeom prst="rect">
            <a:avLst/>
          </a:prstGeom>
        </p:spPr>
      </p:pic>
    </p:spTree>
    <p:extLst>
      <p:ext uri="{BB962C8B-B14F-4D97-AF65-F5344CB8AC3E}">
        <p14:creationId xmlns:p14="http://schemas.microsoft.com/office/powerpoint/2010/main" val="1952544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6B5-DD3D-47E8-9272-2F4C9AC858D1}"/>
              </a:ext>
            </a:extLst>
          </p:cNvPr>
          <p:cNvSpPr>
            <a:spLocks noGrp="1"/>
          </p:cNvSpPr>
          <p:nvPr>
            <p:ph type="title"/>
          </p:nvPr>
        </p:nvSpPr>
        <p:spPr/>
        <p:txBody>
          <a:bodyPr/>
          <a:lstStyle/>
          <a:p>
            <a:r>
              <a:rPr lang="en-US" dirty="0"/>
              <a:t>Smaller Sensors</a:t>
            </a:r>
          </a:p>
        </p:txBody>
      </p:sp>
      <p:sp>
        <p:nvSpPr>
          <p:cNvPr id="3" name="Content Placeholder 2">
            <a:extLst>
              <a:ext uri="{FF2B5EF4-FFF2-40B4-BE49-F238E27FC236}">
                <a16:creationId xmlns:a16="http://schemas.microsoft.com/office/drawing/2014/main" id="{5F04C414-B005-4EED-9D0D-A4B277C79985}"/>
              </a:ext>
            </a:extLst>
          </p:cNvPr>
          <p:cNvSpPr>
            <a:spLocks noGrp="1"/>
          </p:cNvSpPr>
          <p:nvPr>
            <p:ph idx="1"/>
          </p:nvPr>
        </p:nvSpPr>
        <p:spPr/>
        <p:txBody>
          <a:bodyPr/>
          <a:lstStyle/>
          <a:p>
            <a:pPr marL="0" indent="0">
              <a:buNone/>
            </a:pPr>
            <a:r>
              <a:rPr lang="en-US" dirty="0"/>
              <a:t>Examples of the sensors that are sources for neural networks</a:t>
            </a:r>
          </a:p>
          <a:p>
            <a:r>
              <a:rPr lang="en-US" sz="1800" dirty="0"/>
              <a:t>EO (visible spectrum, color or black and white)</a:t>
            </a:r>
          </a:p>
          <a:p>
            <a:pPr lvl="1"/>
            <a:r>
              <a:rPr lang="en-US" sz="1600" dirty="0"/>
              <a:t>Personal cameras </a:t>
            </a:r>
          </a:p>
          <a:p>
            <a:pPr lvl="1"/>
            <a:r>
              <a:rPr lang="en-US" sz="1600" dirty="0"/>
              <a:t>Street and business surveillance cameras</a:t>
            </a:r>
          </a:p>
          <a:p>
            <a:pPr lvl="1"/>
            <a:r>
              <a:rPr lang="en-US" sz="1600" dirty="0"/>
              <a:t>Remote sensing of Earth</a:t>
            </a:r>
          </a:p>
          <a:p>
            <a:pPr lvl="1"/>
            <a:r>
              <a:rPr lang="en-US" sz="1600" dirty="0"/>
              <a:t>Medical fiber optic scopes</a:t>
            </a:r>
          </a:p>
          <a:p>
            <a:r>
              <a:rPr lang="en-US" sz="1800" dirty="0"/>
              <a:t>RADAR (various bands of the spectrum, primarily X, L, or C band)</a:t>
            </a:r>
          </a:p>
          <a:p>
            <a:pPr lvl="1"/>
            <a:r>
              <a:rPr lang="en-US" sz="1600" dirty="0"/>
              <a:t>Range finders and geolocation devices</a:t>
            </a:r>
          </a:p>
          <a:p>
            <a:pPr lvl="1"/>
            <a:r>
              <a:rPr lang="en-US" sz="1600" dirty="0"/>
              <a:t>Imaging RADAR, Synthetic Aperture Radar (SAR)</a:t>
            </a:r>
          </a:p>
          <a:p>
            <a:r>
              <a:rPr lang="en-US" sz="1800" dirty="0"/>
              <a:t>InfraRed (just out of the visible spectrum, heat sensitive)</a:t>
            </a:r>
          </a:p>
          <a:p>
            <a:pPr lvl="1"/>
            <a:r>
              <a:rPr lang="en-US" sz="1600" dirty="0"/>
              <a:t>Night vision</a:t>
            </a:r>
          </a:p>
          <a:p>
            <a:pPr lvl="1"/>
            <a:r>
              <a:rPr lang="en-US" sz="1600" dirty="0"/>
              <a:t>Military firings</a:t>
            </a:r>
            <a:endParaRPr lang="en-US" sz="1800" dirty="0"/>
          </a:p>
          <a:p>
            <a:r>
              <a:rPr lang="en-US" sz="1800" dirty="0"/>
              <a:t>LIDAR</a:t>
            </a:r>
          </a:p>
          <a:p>
            <a:r>
              <a:rPr lang="en-US" sz="1800" dirty="0"/>
              <a:t>Hyper-Spectral Imaging</a:t>
            </a:r>
          </a:p>
          <a:p>
            <a:r>
              <a:rPr lang="en-US" sz="1800" dirty="0"/>
              <a:t>Other Medical Sensors</a:t>
            </a:r>
          </a:p>
          <a:p>
            <a:pPr lvl="1"/>
            <a:r>
              <a:rPr lang="en-US" sz="1600" dirty="0"/>
              <a:t>Magnetic Resonance Images </a:t>
            </a:r>
          </a:p>
          <a:p>
            <a:pPr lvl="1"/>
            <a:r>
              <a:rPr lang="en-US" sz="1600" dirty="0"/>
              <a:t>Echocardiograms and Sonograms </a:t>
            </a:r>
          </a:p>
          <a:p>
            <a:pPr lvl="1"/>
            <a:endParaRPr lang="en-US" sz="1600" dirty="0"/>
          </a:p>
          <a:p>
            <a:pPr lvl="1"/>
            <a:endParaRPr lang="en-US" sz="1600" dirty="0"/>
          </a:p>
          <a:p>
            <a:pPr lvl="1"/>
            <a:endParaRPr lang="en-US" sz="1600"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40C200AD-910E-4657-82BC-010B220ADA3F}"/>
              </a:ext>
            </a:extLst>
          </p:cNvPr>
          <p:cNvSpPr>
            <a:spLocks noGrp="1"/>
          </p:cNvSpPr>
          <p:nvPr>
            <p:ph type="sldNum" sz="quarter" idx="12"/>
          </p:nvPr>
        </p:nvSpPr>
        <p:spPr/>
        <p:txBody>
          <a:bodyPr/>
          <a:lstStyle/>
          <a:p>
            <a:pPr>
              <a:defRPr/>
            </a:pPr>
            <a:fld id="{9695C8B4-01A2-485F-8B64-4640E234E3BB}" type="slidenum">
              <a:rPr lang="en-US" altLang="en-US" smtClean="0"/>
              <a:pPr>
                <a:defRPr/>
              </a:pPr>
              <a:t>22</a:t>
            </a:fld>
            <a:endParaRPr lang="en-US" altLang="en-US"/>
          </a:p>
        </p:txBody>
      </p:sp>
    </p:spTree>
    <p:extLst>
      <p:ext uri="{BB962C8B-B14F-4D97-AF65-F5344CB8AC3E}">
        <p14:creationId xmlns:p14="http://schemas.microsoft.com/office/powerpoint/2010/main" val="1743856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6B5-DD3D-47E8-9272-2F4C9AC858D1}"/>
              </a:ext>
            </a:extLst>
          </p:cNvPr>
          <p:cNvSpPr>
            <a:spLocks noGrp="1"/>
          </p:cNvSpPr>
          <p:nvPr>
            <p:ph type="title"/>
          </p:nvPr>
        </p:nvSpPr>
        <p:spPr/>
        <p:txBody>
          <a:bodyPr/>
          <a:lstStyle/>
          <a:p>
            <a:r>
              <a:rPr lang="en-US" dirty="0"/>
              <a:t>Systems with Sensors</a:t>
            </a:r>
          </a:p>
        </p:txBody>
      </p:sp>
      <p:sp>
        <p:nvSpPr>
          <p:cNvPr id="3" name="Content Placeholder 2">
            <a:extLst>
              <a:ext uri="{FF2B5EF4-FFF2-40B4-BE49-F238E27FC236}">
                <a16:creationId xmlns:a16="http://schemas.microsoft.com/office/drawing/2014/main" id="{5F04C414-B005-4EED-9D0D-A4B277C79985}"/>
              </a:ext>
            </a:extLst>
          </p:cNvPr>
          <p:cNvSpPr>
            <a:spLocks noGrp="1"/>
          </p:cNvSpPr>
          <p:nvPr>
            <p:ph idx="1"/>
          </p:nvPr>
        </p:nvSpPr>
        <p:spPr/>
        <p:txBody>
          <a:bodyPr/>
          <a:lstStyle/>
          <a:p>
            <a:pPr marL="0" indent="0">
              <a:buNone/>
            </a:pPr>
            <a:r>
              <a:rPr lang="en-US" dirty="0"/>
              <a:t>These are some systems employing the sensors and using neural networks</a:t>
            </a:r>
          </a:p>
          <a:p>
            <a:r>
              <a:rPr lang="en-US" sz="1800" dirty="0"/>
              <a:t>Self Driving Cars</a:t>
            </a:r>
          </a:p>
          <a:p>
            <a:pPr lvl="1"/>
            <a:r>
              <a:rPr lang="en-US" sz="1600" dirty="0"/>
              <a:t>Road and hazard sensing using EO, Radar, LIDAR</a:t>
            </a:r>
          </a:p>
          <a:p>
            <a:r>
              <a:rPr lang="en-US" sz="1800" dirty="0"/>
              <a:t>Medical Diagnosis</a:t>
            </a:r>
          </a:p>
          <a:p>
            <a:pPr lvl="1"/>
            <a:r>
              <a:rPr lang="en-US" sz="1600" dirty="0"/>
              <a:t>Detecting tumors from biopsy sections under a microscope</a:t>
            </a:r>
          </a:p>
          <a:p>
            <a:r>
              <a:rPr lang="en-US" sz="1800" dirty="0"/>
              <a:t>Anti-Terrorism</a:t>
            </a:r>
          </a:p>
          <a:p>
            <a:pPr lvl="1"/>
            <a:r>
              <a:rPr lang="en-US" sz="1600" dirty="0"/>
              <a:t>Facial Recognition </a:t>
            </a:r>
          </a:p>
          <a:p>
            <a:r>
              <a:rPr lang="en-US" sz="1800" dirty="0"/>
              <a:t>Remote Sensing</a:t>
            </a:r>
          </a:p>
          <a:p>
            <a:pPr lvl="1"/>
            <a:r>
              <a:rPr lang="en-US" sz="1600" dirty="0"/>
              <a:t>Estimating crop acreage and yields worldwide</a:t>
            </a:r>
          </a:p>
          <a:p>
            <a:pPr lvl="1"/>
            <a:r>
              <a:rPr lang="en-US" sz="1600" dirty="0"/>
              <a:t>Ice mapping in the oceans for shipping</a:t>
            </a:r>
          </a:p>
          <a:p>
            <a:r>
              <a:rPr lang="en-US" sz="1800" dirty="0"/>
              <a:t>Stock Market </a:t>
            </a:r>
          </a:p>
          <a:p>
            <a:pPr lvl="1"/>
            <a:r>
              <a:rPr lang="en-US" sz="1600" dirty="0"/>
              <a:t>Predicting trends using time series data as input</a:t>
            </a:r>
          </a:p>
          <a:p>
            <a:r>
              <a:rPr lang="en-US" sz="1800" dirty="0"/>
              <a:t>Disaster Relief </a:t>
            </a:r>
          </a:p>
          <a:p>
            <a:pPr lvl="1"/>
            <a:r>
              <a:rPr lang="en-US" sz="1600" dirty="0"/>
              <a:t>Determining ingress and egress after hurricanes, earthquakes</a:t>
            </a:r>
          </a:p>
          <a:p>
            <a:r>
              <a:rPr lang="en-US" sz="1800" dirty="0"/>
              <a:t>Urban Planning </a:t>
            </a:r>
          </a:p>
          <a:p>
            <a:pPr lvl="1"/>
            <a:r>
              <a:rPr lang="en-US" sz="1600" dirty="0"/>
              <a:t>Transportation Construction based on traffic patterns and population</a:t>
            </a:r>
          </a:p>
          <a:p>
            <a:pPr lvl="1"/>
            <a:endParaRPr lang="en-US" sz="1600" dirty="0"/>
          </a:p>
          <a:p>
            <a:pPr lvl="1"/>
            <a:endParaRPr lang="en-US" sz="1600" dirty="0"/>
          </a:p>
          <a:p>
            <a:pPr lvl="1"/>
            <a:endParaRPr lang="en-US" sz="1600"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40C200AD-910E-4657-82BC-010B220ADA3F}"/>
              </a:ext>
            </a:extLst>
          </p:cNvPr>
          <p:cNvSpPr>
            <a:spLocks noGrp="1"/>
          </p:cNvSpPr>
          <p:nvPr>
            <p:ph type="sldNum" sz="quarter" idx="12"/>
          </p:nvPr>
        </p:nvSpPr>
        <p:spPr/>
        <p:txBody>
          <a:bodyPr/>
          <a:lstStyle/>
          <a:p>
            <a:pPr>
              <a:defRPr/>
            </a:pPr>
            <a:fld id="{9695C8B4-01A2-485F-8B64-4640E234E3BB}" type="slidenum">
              <a:rPr lang="en-US" altLang="en-US" smtClean="0"/>
              <a:pPr>
                <a:defRPr/>
              </a:pPr>
              <a:t>23</a:t>
            </a:fld>
            <a:endParaRPr lang="en-US" altLang="en-US"/>
          </a:p>
        </p:txBody>
      </p:sp>
    </p:spTree>
    <p:extLst>
      <p:ext uri="{BB962C8B-B14F-4D97-AF65-F5344CB8AC3E}">
        <p14:creationId xmlns:p14="http://schemas.microsoft.com/office/powerpoint/2010/main" val="3777039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Nets Have Tens or Hundreds of Layers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24</a:t>
            </a:fld>
            <a:endParaRPr lang="en-US" altLang="en-US"/>
          </a:p>
        </p:txBody>
      </p:sp>
      <p:pic>
        <p:nvPicPr>
          <p:cNvPr id="5" name="Picture 4" descr="on-demand.gputechconf.com/gtc/2015/webinar/deep-learning-course/intro-to-deep-learning.mp4 - Google Chrome"/>
          <p:cNvPicPr>
            <a:picLocks noChangeAspect="1"/>
          </p:cNvPicPr>
          <p:nvPr/>
        </p:nvPicPr>
        <p:blipFill rotWithShape="1">
          <a:blip r:embed="rId2">
            <a:extLst>
              <a:ext uri="{28A0092B-C50C-407E-A947-70E740481C1C}">
                <a14:useLocalDpi xmlns:a14="http://schemas.microsoft.com/office/drawing/2010/main" val="0"/>
              </a:ext>
            </a:extLst>
          </a:blip>
          <a:srcRect l="833" t="14104" r="-833" b="5978"/>
          <a:stretch/>
        </p:blipFill>
        <p:spPr>
          <a:xfrm>
            <a:off x="16933" y="1066800"/>
            <a:ext cx="9144000" cy="3886200"/>
          </a:xfrm>
          <a:prstGeom prst="rect">
            <a:avLst/>
          </a:prstGeom>
        </p:spPr>
      </p:pic>
      <p:sp>
        <p:nvSpPr>
          <p:cNvPr id="6" name="TextBox 5"/>
          <p:cNvSpPr txBox="1"/>
          <p:nvPr/>
        </p:nvSpPr>
        <p:spPr>
          <a:xfrm>
            <a:off x="5638800" y="5764887"/>
            <a:ext cx="3220562" cy="369332"/>
          </a:xfrm>
          <a:prstGeom prst="rect">
            <a:avLst/>
          </a:prstGeom>
          <a:noFill/>
        </p:spPr>
        <p:txBody>
          <a:bodyPr wrap="none" rtlCol="0">
            <a:spAutoFit/>
          </a:bodyPr>
          <a:lstStyle/>
          <a:p>
            <a:r>
              <a:rPr lang="en-US" dirty="0"/>
              <a:t>Reference NVIDIA GPU Webinar</a:t>
            </a:r>
          </a:p>
        </p:txBody>
      </p:sp>
    </p:spTree>
    <p:extLst>
      <p:ext uri="{BB962C8B-B14F-4D97-AF65-F5344CB8AC3E}">
        <p14:creationId xmlns:p14="http://schemas.microsoft.com/office/powerpoint/2010/main" val="1210904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Large-Scale Visual Recognition Challenge</a:t>
            </a:r>
          </a:p>
        </p:txBody>
      </p:sp>
      <p:sp>
        <p:nvSpPr>
          <p:cNvPr id="3" name="Content Placeholder 2"/>
          <p:cNvSpPr>
            <a:spLocks noGrp="1"/>
          </p:cNvSpPr>
          <p:nvPr>
            <p:ph idx="1"/>
          </p:nvPr>
        </p:nvSpPr>
        <p:spPr>
          <a:xfrm>
            <a:off x="457200" y="990600"/>
            <a:ext cx="8229600" cy="457200"/>
          </a:xfrm>
        </p:spPr>
        <p:txBody>
          <a:bodyPr/>
          <a:lstStyle/>
          <a:p>
            <a:pPr marL="0" indent="0">
              <a:buNone/>
            </a:pPr>
            <a:r>
              <a:rPr lang="en-US" sz="1400" dirty="0"/>
              <a:t>ILSVRC competition can be thought of as the annual Olympics of computer vision, where teams from across the world compete to see who has the best computer vision model for tasks such as classification, localization, detection, and more. 2012 marked the first year where a CNN was used to achieve a top 5 test error rate of 15.4% (Top 5 error is the rate at which, given an image, the model does not output the correct label with its top 5 predictions). The next best entry achieved an error of 26.2%, which was an astounding improvement that pretty much shocked the computer vision community. Safe to say, CNNs became household names in the competition from then on out.</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25</a:t>
            </a:fld>
            <a:endParaRPr lang="en-US" altLang="en-US"/>
          </a:p>
        </p:txBody>
      </p:sp>
      <p:pic>
        <p:nvPicPr>
          <p:cNvPr id="5" name="Picture 4" descr="on-demand.gputechconf.com/gtc/2015/webinar/deep-learning-course/intro-to-deep-learning.mp4 - Google Chrome"/>
          <p:cNvPicPr>
            <a:picLocks noChangeAspect="1"/>
          </p:cNvPicPr>
          <p:nvPr/>
        </p:nvPicPr>
        <p:blipFill rotWithShape="1">
          <a:blip r:embed="rId2">
            <a:extLst>
              <a:ext uri="{28A0092B-C50C-407E-A947-70E740481C1C}">
                <a14:useLocalDpi xmlns:a14="http://schemas.microsoft.com/office/drawing/2010/main" val="0"/>
              </a:ext>
            </a:extLst>
          </a:blip>
          <a:srcRect l="48266" t="60934" r="8384" b="6123"/>
          <a:stretch/>
        </p:blipFill>
        <p:spPr>
          <a:xfrm>
            <a:off x="115698" y="2712107"/>
            <a:ext cx="8912603" cy="3601936"/>
          </a:xfrm>
          <a:prstGeom prst="rect">
            <a:avLst/>
          </a:prstGeom>
        </p:spPr>
      </p:pic>
      <p:sp>
        <p:nvSpPr>
          <p:cNvPr id="6" name="TextBox 5"/>
          <p:cNvSpPr txBox="1"/>
          <p:nvPr/>
        </p:nvSpPr>
        <p:spPr>
          <a:xfrm>
            <a:off x="4942919" y="6352143"/>
            <a:ext cx="3220562" cy="369332"/>
          </a:xfrm>
          <a:prstGeom prst="rect">
            <a:avLst/>
          </a:prstGeom>
          <a:noFill/>
        </p:spPr>
        <p:txBody>
          <a:bodyPr wrap="none" rtlCol="0">
            <a:spAutoFit/>
          </a:bodyPr>
          <a:lstStyle/>
          <a:p>
            <a:r>
              <a:rPr lang="en-US" dirty="0"/>
              <a:t>Reference NVIDIA GPU Webinar</a:t>
            </a:r>
          </a:p>
        </p:txBody>
      </p:sp>
    </p:spTree>
    <p:extLst>
      <p:ext uri="{BB962C8B-B14F-4D97-AF65-F5344CB8AC3E}">
        <p14:creationId xmlns:p14="http://schemas.microsoft.com/office/powerpoint/2010/main" val="375459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Processing Units (GPUs)</a:t>
            </a:r>
          </a:p>
        </p:txBody>
      </p:sp>
      <p:sp>
        <p:nvSpPr>
          <p:cNvPr id="3" name="Content Placeholder 2"/>
          <p:cNvSpPr>
            <a:spLocks noGrp="1"/>
          </p:cNvSpPr>
          <p:nvPr>
            <p:ph idx="1"/>
          </p:nvPr>
        </p:nvSpPr>
        <p:spPr>
          <a:xfrm>
            <a:off x="457200" y="1219201"/>
            <a:ext cx="8229600" cy="457200"/>
          </a:xfrm>
        </p:spPr>
        <p:txBody>
          <a:bodyPr/>
          <a:lstStyle/>
          <a:p>
            <a:pPr marL="0" indent="0">
              <a:buNone/>
            </a:pPr>
            <a:r>
              <a:rPr lang="en-US" dirty="0"/>
              <a:t>Recent advancements in computers driven by gaming have enabled “Deep Learning” </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26</a:t>
            </a:fld>
            <a:endParaRPr lang="en-US" altLang="en-US"/>
          </a:p>
        </p:txBody>
      </p:sp>
      <p:pic>
        <p:nvPicPr>
          <p:cNvPr id="5" name="Picture 4" descr="on-demand.gputechconf.com/gtc/2015/webinar/deep-learning-course/intro-to-deep-learning.mp4 - Google Chrome"/>
          <p:cNvPicPr>
            <a:picLocks noChangeAspect="1"/>
          </p:cNvPicPr>
          <p:nvPr/>
        </p:nvPicPr>
        <p:blipFill rotWithShape="1">
          <a:blip r:embed="rId2">
            <a:extLst>
              <a:ext uri="{28A0092B-C50C-407E-A947-70E740481C1C}">
                <a14:useLocalDpi xmlns:a14="http://schemas.microsoft.com/office/drawing/2010/main" val="0"/>
              </a:ext>
            </a:extLst>
          </a:blip>
          <a:srcRect t="13958" b="6123"/>
          <a:stretch/>
        </p:blipFill>
        <p:spPr>
          <a:xfrm>
            <a:off x="177430" y="1995388"/>
            <a:ext cx="8789139" cy="3735384"/>
          </a:xfrm>
          <a:prstGeom prst="rect">
            <a:avLst/>
          </a:prstGeom>
        </p:spPr>
      </p:pic>
      <p:sp>
        <p:nvSpPr>
          <p:cNvPr id="6" name="TextBox 5"/>
          <p:cNvSpPr txBox="1"/>
          <p:nvPr/>
        </p:nvSpPr>
        <p:spPr>
          <a:xfrm>
            <a:off x="5562600" y="5686424"/>
            <a:ext cx="3220562" cy="369332"/>
          </a:xfrm>
          <a:prstGeom prst="rect">
            <a:avLst/>
          </a:prstGeom>
          <a:noFill/>
        </p:spPr>
        <p:txBody>
          <a:bodyPr wrap="none" rtlCol="0">
            <a:spAutoFit/>
          </a:bodyPr>
          <a:lstStyle/>
          <a:p>
            <a:r>
              <a:rPr lang="en-US" dirty="0"/>
              <a:t>Reference NVIDIA GPU Webinar</a:t>
            </a:r>
          </a:p>
        </p:txBody>
      </p:sp>
    </p:spTree>
    <p:extLst>
      <p:ext uri="{BB962C8B-B14F-4D97-AF65-F5344CB8AC3E}">
        <p14:creationId xmlns:p14="http://schemas.microsoft.com/office/powerpoint/2010/main" val="2385361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0D3A47-2E78-41FE-849B-97FE6E4FB7E7}"/>
                  </a:ext>
                </a:extLst>
              </p:cNvPr>
              <p:cNvSpPr>
                <a:spLocks noGrp="1"/>
              </p:cNvSpPr>
              <p:nvPr>
                <p:ph idx="1"/>
              </p:nvPr>
            </p:nvSpPr>
            <p:spPr>
              <a:xfrm>
                <a:off x="304800" y="6016197"/>
                <a:ext cx="8229600" cy="762000"/>
              </a:xfrm>
            </p:spPr>
            <p:txBody>
              <a:bodyPr/>
              <a:lstStyle/>
              <a:p>
                <a:pPr marL="0" indent="0" algn="ctr">
                  <a:buNone/>
                </a:pPr>
                <a:r>
                  <a:rPr lang="en-US" sz="2800" dirty="0"/>
                  <a:t>(f*g)(x)=</a:t>
                </a:r>
                <a14:m>
                  <m:oMath xmlns:m="http://schemas.openxmlformats.org/officeDocument/2006/math">
                    <m:nary>
                      <m:naryPr>
                        <m:ctrlPr>
                          <a:rPr lang="en-US" sz="2800" i="1" smtClean="0">
                            <a:latin typeface="Cambria Math" panose="02040503050406030204" pitchFamily="18" charset="0"/>
                          </a:rPr>
                        </m:ctrlPr>
                      </m:naryPr>
                      <m:sub>
                        <m:r>
                          <a:rPr lang="en-US" sz="2800" b="0" i="1" smtClean="0">
                            <a:latin typeface="Cambria Math" panose="02040503050406030204" pitchFamily="18" charset="0"/>
                          </a:rPr>
                          <m:t>−∞</m:t>
                        </m:r>
                      </m:sub>
                      <m:sup>
                        <m:r>
                          <a:rPr lang="en-US" sz="2800" b="0" i="1" smtClean="0">
                            <a:latin typeface="Cambria Math" panose="02040503050406030204" pitchFamily="18" charset="0"/>
                          </a:rPr>
                          <m:t>∞</m:t>
                        </m:r>
                      </m:sup>
                      <m:e>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𝑘</m:t>
                            </m:r>
                          </m:e>
                        </m:d>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𝑘</m:t>
                            </m:r>
                          </m:e>
                        </m:d>
                        <m:r>
                          <a:rPr lang="en-US" sz="2800" b="0" i="1" smtClean="0">
                            <a:latin typeface="Cambria Math" panose="02040503050406030204" pitchFamily="18" charset="0"/>
                          </a:rPr>
                          <m:t>𝑑𝑘</m:t>
                        </m:r>
                      </m:e>
                    </m:nary>
                  </m:oMath>
                </a14:m>
                <a:endParaRPr lang="en-US" sz="2800" dirty="0"/>
              </a:p>
            </p:txBody>
          </p:sp>
        </mc:Choice>
        <mc:Fallback xmlns="">
          <p:sp>
            <p:nvSpPr>
              <p:cNvPr id="3" name="Content Placeholder 2">
                <a:extLst>
                  <a:ext uri="{FF2B5EF4-FFF2-40B4-BE49-F238E27FC236}">
                    <a16:creationId xmlns:a16="http://schemas.microsoft.com/office/drawing/2014/main" id="{190D3A47-2E78-41FE-849B-97FE6E4FB7E7}"/>
                  </a:ext>
                </a:extLst>
              </p:cNvPr>
              <p:cNvSpPr>
                <a:spLocks noGrp="1" noRot="1" noChangeAspect="1" noMove="1" noResize="1" noEditPoints="1" noAdjustHandles="1" noChangeArrowheads="1" noChangeShapeType="1" noTextEdit="1"/>
              </p:cNvSpPr>
              <p:nvPr>
                <p:ph idx="1"/>
              </p:nvPr>
            </p:nvSpPr>
            <p:spPr>
              <a:xfrm>
                <a:off x="304800" y="6016197"/>
                <a:ext cx="8229600" cy="762000"/>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6C43B0-3A0F-4A41-B0BC-F620BE7C2064}"/>
              </a:ext>
            </a:extLst>
          </p:cNvPr>
          <p:cNvSpPr>
            <a:spLocks noGrp="1"/>
          </p:cNvSpPr>
          <p:nvPr>
            <p:ph type="sldNum" sz="quarter" idx="12"/>
          </p:nvPr>
        </p:nvSpPr>
        <p:spPr/>
        <p:txBody>
          <a:bodyPr/>
          <a:lstStyle/>
          <a:p>
            <a:pPr>
              <a:defRPr/>
            </a:pPr>
            <a:fld id="{9695C8B4-01A2-485F-8B64-4640E234E3BB}" type="slidenum">
              <a:rPr lang="en-US" altLang="en-US" smtClean="0"/>
              <a:pPr>
                <a:defRPr/>
              </a:pPr>
              <a:t>27</a:t>
            </a:fld>
            <a:endParaRPr lang="en-US" altLang="en-US"/>
          </a:p>
        </p:txBody>
      </p:sp>
      <p:grpSp>
        <p:nvGrpSpPr>
          <p:cNvPr id="5" name="Group 4">
            <a:extLst>
              <a:ext uri="{FF2B5EF4-FFF2-40B4-BE49-F238E27FC236}">
                <a16:creationId xmlns:a16="http://schemas.microsoft.com/office/drawing/2014/main" id="{9340F542-6A78-4D25-A6C8-E0ECAB53689D}"/>
              </a:ext>
            </a:extLst>
          </p:cNvPr>
          <p:cNvGrpSpPr/>
          <p:nvPr/>
        </p:nvGrpSpPr>
        <p:grpSpPr>
          <a:xfrm>
            <a:off x="488458" y="1066800"/>
            <a:ext cx="7344204" cy="2888167"/>
            <a:chOff x="488458" y="2510365"/>
            <a:chExt cx="7344204" cy="2888167"/>
          </a:xfrm>
        </p:grpSpPr>
        <p:cxnSp>
          <p:nvCxnSpPr>
            <p:cNvPr id="6" name="Straight Arrow Connector 5">
              <a:extLst>
                <a:ext uri="{FF2B5EF4-FFF2-40B4-BE49-F238E27FC236}">
                  <a16:creationId xmlns:a16="http://schemas.microsoft.com/office/drawing/2014/main" id="{4FAA98EE-F450-45EF-B6A3-D8BF2BEAA20C}"/>
                </a:ext>
              </a:extLst>
            </p:cNvPr>
            <p:cNvCxnSpPr>
              <a:cxnSpLocks/>
            </p:cNvCxnSpPr>
            <p:nvPr/>
          </p:nvCxnSpPr>
          <p:spPr>
            <a:xfrm flipV="1">
              <a:off x="1143000" y="2671427"/>
              <a:ext cx="0" cy="205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3ADBB0-8F4F-4A0E-AC19-ECF7265084CF}"/>
                </a:ext>
              </a:extLst>
            </p:cNvPr>
            <p:cNvCxnSpPr>
              <a:cxnSpLocks/>
            </p:cNvCxnSpPr>
            <p:nvPr/>
          </p:nvCxnSpPr>
          <p:spPr>
            <a:xfrm>
              <a:off x="1143000" y="4724400"/>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F31187-F548-4854-B127-81B1DC3C7800}"/>
                </a:ext>
              </a:extLst>
            </p:cNvPr>
            <p:cNvSpPr txBox="1"/>
            <p:nvPr/>
          </p:nvSpPr>
          <p:spPr>
            <a:xfrm>
              <a:off x="7543800" y="4539734"/>
              <a:ext cx="288862" cy="369332"/>
            </a:xfrm>
            <a:prstGeom prst="rect">
              <a:avLst/>
            </a:prstGeom>
            <a:noFill/>
          </p:spPr>
          <p:txBody>
            <a:bodyPr wrap="none" rtlCol="0">
              <a:spAutoFit/>
            </a:bodyPr>
            <a:lstStyle/>
            <a:p>
              <a:r>
                <a:rPr lang="en-US" dirty="0"/>
                <a:t>k</a:t>
              </a:r>
            </a:p>
          </p:txBody>
        </p:sp>
        <p:sp>
          <p:nvSpPr>
            <p:cNvPr id="13" name="Rectangle 12">
              <a:extLst>
                <a:ext uri="{FF2B5EF4-FFF2-40B4-BE49-F238E27FC236}">
                  <a16:creationId xmlns:a16="http://schemas.microsoft.com/office/drawing/2014/main" id="{A24ADDAE-8F74-4895-9EED-ED263FC09433}"/>
                </a:ext>
              </a:extLst>
            </p:cNvPr>
            <p:cNvSpPr/>
            <p:nvPr/>
          </p:nvSpPr>
          <p:spPr>
            <a:xfrm>
              <a:off x="4020588" y="3820043"/>
              <a:ext cx="932399" cy="8884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9DA12D-3467-4993-B7F8-38BA7FA9547D}"/>
                </a:ext>
              </a:extLst>
            </p:cNvPr>
            <p:cNvSpPr txBox="1"/>
            <p:nvPr/>
          </p:nvSpPr>
          <p:spPr>
            <a:xfrm>
              <a:off x="1143000" y="5029200"/>
              <a:ext cx="6264857" cy="369332"/>
            </a:xfrm>
            <a:prstGeom prst="rect">
              <a:avLst/>
            </a:prstGeom>
            <a:noFill/>
          </p:spPr>
          <p:txBody>
            <a:bodyPr wrap="none" rtlCol="0">
              <a:spAutoFit/>
            </a:bodyPr>
            <a:lstStyle/>
            <a:p>
              <a:r>
                <a:rPr lang="en-US" dirty="0"/>
                <a:t>0	1	2	3	4	5	6        </a:t>
              </a:r>
            </a:p>
          </p:txBody>
        </p:sp>
        <p:cxnSp>
          <p:nvCxnSpPr>
            <p:cNvPr id="16" name="Straight Connector 15">
              <a:extLst>
                <a:ext uri="{FF2B5EF4-FFF2-40B4-BE49-F238E27FC236}">
                  <a16:creationId xmlns:a16="http://schemas.microsoft.com/office/drawing/2014/main" id="{7F80DDC8-804B-4766-9A04-73B8D94ED2C8}"/>
                </a:ext>
              </a:extLst>
            </p:cNvPr>
            <p:cNvCxnSpPr/>
            <p:nvPr/>
          </p:nvCxnSpPr>
          <p:spPr>
            <a:xfrm>
              <a:off x="2209800"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C4B7EF-BCC6-429B-9BDF-1733D7E7F432}"/>
                </a:ext>
              </a:extLst>
            </p:cNvPr>
            <p:cNvCxnSpPr/>
            <p:nvPr/>
          </p:nvCxnSpPr>
          <p:spPr>
            <a:xfrm>
              <a:off x="3124200"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F4096A-CFA3-4AD8-B155-78841E611064}"/>
                </a:ext>
              </a:extLst>
            </p:cNvPr>
            <p:cNvCxnSpPr/>
            <p:nvPr/>
          </p:nvCxnSpPr>
          <p:spPr>
            <a:xfrm>
              <a:off x="4020588"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0F42F5-732E-4246-9E16-B936419304A1}"/>
                </a:ext>
              </a:extLst>
            </p:cNvPr>
            <p:cNvCxnSpPr/>
            <p:nvPr/>
          </p:nvCxnSpPr>
          <p:spPr>
            <a:xfrm>
              <a:off x="4952987"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F5B2AD-7AE4-46DC-8C63-1F321E2F04E5}"/>
                </a:ext>
              </a:extLst>
            </p:cNvPr>
            <p:cNvCxnSpPr/>
            <p:nvPr/>
          </p:nvCxnSpPr>
          <p:spPr>
            <a:xfrm>
              <a:off x="5791200" y="4495857"/>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0827E6-9900-498B-85EA-E4B314B89BB4}"/>
                </a:ext>
              </a:extLst>
            </p:cNvPr>
            <p:cNvCxnSpPr/>
            <p:nvPr/>
          </p:nvCxnSpPr>
          <p:spPr>
            <a:xfrm>
              <a:off x="6781800" y="453973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6BCD79-9A6C-4244-80FF-551EB0E2339B}"/>
                </a:ext>
              </a:extLst>
            </p:cNvPr>
            <p:cNvCxnSpPr>
              <a:cxnSpLocks/>
            </p:cNvCxnSpPr>
            <p:nvPr/>
          </p:nvCxnSpPr>
          <p:spPr>
            <a:xfrm flipH="1">
              <a:off x="1012507" y="3795452"/>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5F94F4-AA80-4AD2-B0AD-A21836A4AA73}"/>
                </a:ext>
              </a:extLst>
            </p:cNvPr>
            <p:cNvSpPr txBox="1"/>
            <p:nvPr/>
          </p:nvSpPr>
          <p:spPr>
            <a:xfrm>
              <a:off x="488458" y="2510365"/>
              <a:ext cx="369139" cy="2308324"/>
            </a:xfrm>
            <a:prstGeom prst="rect">
              <a:avLst/>
            </a:prstGeom>
            <a:noFill/>
          </p:spPr>
          <p:txBody>
            <a:bodyPr wrap="square" rtlCol="0">
              <a:spAutoFit/>
            </a:bodyPr>
            <a:lstStyle/>
            <a:p>
              <a:endParaRPr lang="en-US" dirty="0"/>
            </a:p>
            <a:p>
              <a:r>
                <a:rPr lang="en-US" dirty="0"/>
                <a:t>2</a:t>
              </a:r>
            </a:p>
            <a:p>
              <a:endParaRPr lang="en-US" dirty="0"/>
            </a:p>
            <a:p>
              <a:endParaRPr lang="en-US" dirty="0"/>
            </a:p>
            <a:p>
              <a:r>
                <a:rPr lang="en-US" dirty="0"/>
                <a:t>1</a:t>
              </a:r>
            </a:p>
            <a:p>
              <a:endParaRPr lang="en-US" dirty="0"/>
            </a:p>
            <a:p>
              <a:endParaRPr lang="en-US" dirty="0"/>
            </a:p>
            <a:p>
              <a:r>
                <a:rPr lang="en-US" dirty="0"/>
                <a:t>0</a:t>
              </a:r>
            </a:p>
          </p:txBody>
        </p:sp>
        <p:cxnSp>
          <p:nvCxnSpPr>
            <p:cNvPr id="26" name="Straight Connector 25">
              <a:extLst>
                <a:ext uri="{FF2B5EF4-FFF2-40B4-BE49-F238E27FC236}">
                  <a16:creationId xmlns:a16="http://schemas.microsoft.com/office/drawing/2014/main" id="{62D33FAC-E153-44E4-A747-ACDDA84790B7}"/>
                </a:ext>
              </a:extLst>
            </p:cNvPr>
            <p:cNvCxnSpPr>
              <a:cxnSpLocks/>
            </p:cNvCxnSpPr>
            <p:nvPr/>
          </p:nvCxnSpPr>
          <p:spPr>
            <a:xfrm flipH="1">
              <a:off x="990600" y="2971799"/>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3F4418-633C-4854-B90B-E7092181101F}"/>
                </a:ext>
              </a:extLst>
            </p:cNvPr>
            <p:cNvCxnSpPr>
              <a:cxnSpLocks/>
            </p:cNvCxnSpPr>
            <p:nvPr/>
          </p:nvCxnSpPr>
          <p:spPr>
            <a:xfrm flipV="1">
              <a:off x="1297911" y="3810000"/>
              <a:ext cx="5257800"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D91A9C-4102-482C-A9C6-32F9D4D74529}"/>
                </a:ext>
              </a:extLst>
            </p:cNvPr>
            <p:cNvSpPr txBox="1"/>
            <p:nvPr/>
          </p:nvSpPr>
          <p:spPr>
            <a:xfrm>
              <a:off x="4184460" y="3192782"/>
              <a:ext cx="604653" cy="461665"/>
            </a:xfrm>
            <a:prstGeom prst="rect">
              <a:avLst/>
            </a:prstGeom>
            <a:noFill/>
          </p:spPr>
          <p:txBody>
            <a:bodyPr wrap="none" rtlCol="0">
              <a:spAutoFit/>
            </a:bodyPr>
            <a:lstStyle/>
            <a:p>
              <a:r>
                <a:rPr lang="en-US" sz="2400" dirty="0"/>
                <a:t>f(k)</a:t>
              </a:r>
            </a:p>
          </p:txBody>
        </p:sp>
      </p:grpSp>
      <p:sp>
        <p:nvSpPr>
          <p:cNvPr id="23" name="Title 1">
            <a:extLst>
              <a:ext uri="{FF2B5EF4-FFF2-40B4-BE49-F238E27FC236}">
                <a16:creationId xmlns:a16="http://schemas.microsoft.com/office/drawing/2014/main" id="{352824F1-593A-43F9-97C2-41A5C67F46F0}"/>
              </a:ext>
            </a:extLst>
          </p:cNvPr>
          <p:cNvSpPr>
            <a:spLocks noGrp="1"/>
          </p:cNvSpPr>
          <p:nvPr>
            <p:ph type="title"/>
          </p:nvPr>
        </p:nvSpPr>
        <p:spPr>
          <a:xfrm>
            <a:off x="457200" y="381000"/>
            <a:ext cx="8229600" cy="563562"/>
          </a:xfrm>
        </p:spPr>
        <p:txBody>
          <a:bodyPr/>
          <a:lstStyle/>
          <a:p>
            <a:r>
              <a:rPr lang="en-US" dirty="0"/>
              <a:t>Convolution in 1 Dimension</a:t>
            </a:r>
          </a:p>
        </p:txBody>
      </p:sp>
    </p:spTree>
    <p:extLst>
      <p:ext uri="{BB962C8B-B14F-4D97-AF65-F5344CB8AC3E}">
        <p14:creationId xmlns:p14="http://schemas.microsoft.com/office/powerpoint/2010/main" val="28949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6C43B0-3A0F-4A41-B0BC-F620BE7C2064}"/>
              </a:ext>
            </a:extLst>
          </p:cNvPr>
          <p:cNvSpPr>
            <a:spLocks noGrp="1"/>
          </p:cNvSpPr>
          <p:nvPr>
            <p:ph type="sldNum" sz="quarter" idx="12"/>
          </p:nvPr>
        </p:nvSpPr>
        <p:spPr/>
        <p:txBody>
          <a:bodyPr/>
          <a:lstStyle/>
          <a:p>
            <a:pPr>
              <a:defRPr/>
            </a:pPr>
            <a:fld id="{9695C8B4-01A2-485F-8B64-4640E234E3BB}" type="slidenum">
              <a:rPr lang="en-US" altLang="en-US" smtClean="0"/>
              <a:pPr>
                <a:defRPr/>
              </a:pPr>
              <a:t>28</a:t>
            </a:fld>
            <a:endParaRPr lang="en-US" altLang="en-US"/>
          </a:p>
        </p:txBody>
      </p:sp>
      <p:grpSp>
        <p:nvGrpSpPr>
          <p:cNvPr id="5" name="Group 4">
            <a:extLst>
              <a:ext uri="{FF2B5EF4-FFF2-40B4-BE49-F238E27FC236}">
                <a16:creationId xmlns:a16="http://schemas.microsoft.com/office/drawing/2014/main" id="{9340F542-6A78-4D25-A6C8-E0ECAB53689D}"/>
              </a:ext>
            </a:extLst>
          </p:cNvPr>
          <p:cNvGrpSpPr/>
          <p:nvPr/>
        </p:nvGrpSpPr>
        <p:grpSpPr>
          <a:xfrm>
            <a:off x="488458" y="1066800"/>
            <a:ext cx="7344204" cy="2888167"/>
            <a:chOff x="488458" y="2510365"/>
            <a:chExt cx="7344204" cy="2888167"/>
          </a:xfrm>
        </p:grpSpPr>
        <p:cxnSp>
          <p:nvCxnSpPr>
            <p:cNvPr id="6" name="Straight Arrow Connector 5">
              <a:extLst>
                <a:ext uri="{FF2B5EF4-FFF2-40B4-BE49-F238E27FC236}">
                  <a16:creationId xmlns:a16="http://schemas.microsoft.com/office/drawing/2014/main" id="{4FAA98EE-F450-45EF-B6A3-D8BF2BEAA20C}"/>
                </a:ext>
              </a:extLst>
            </p:cNvPr>
            <p:cNvCxnSpPr>
              <a:cxnSpLocks/>
            </p:cNvCxnSpPr>
            <p:nvPr/>
          </p:nvCxnSpPr>
          <p:spPr>
            <a:xfrm flipV="1">
              <a:off x="1143000" y="2671427"/>
              <a:ext cx="0" cy="205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3ADBB0-8F4F-4A0E-AC19-ECF7265084CF}"/>
                </a:ext>
              </a:extLst>
            </p:cNvPr>
            <p:cNvCxnSpPr>
              <a:cxnSpLocks/>
            </p:cNvCxnSpPr>
            <p:nvPr/>
          </p:nvCxnSpPr>
          <p:spPr>
            <a:xfrm>
              <a:off x="1143000" y="4724400"/>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F31187-F548-4854-B127-81B1DC3C7800}"/>
                </a:ext>
              </a:extLst>
            </p:cNvPr>
            <p:cNvSpPr txBox="1"/>
            <p:nvPr/>
          </p:nvSpPr>
          <p:spPr>
            <a:xfrm>
              <a:off x="7543800" y="4539734"/>
              <a:ext cx="288862" cy="369332"/>
            </a:xfrm>
            <a:prstGeom prst="rect">
              <a:avLst/>
            </a:prstGeom>
            <a:noFill/>
          </p:spPr>
          <p:txBody>
            <a:bodyPr wrap="none" rtlCol="0">
              <a:spAutoFit/>
            </a:bodyPr>
            <a:lstStyle/>
            <a:p>
              <a:r>
                <a:rPr lang="en-US" dirty="0"/>
                <a:t>k</a:t>
              </a:r>
            </a:p>
          </p:txBody>
        </p:sp>
        <p:sp>
          <p:nvSpPr>
            <p:cNvPr id="14" name="TextBox 13">
              <a:extLst>
                <a:ext uri="{FF2B5EF4-FFF2-40B4-BE49-F238E27FC236}">
                  <a16:creationId xmlns:a16="http://schemas.microsoft.com/office/drawing/2014/main" id="{3F9DA12D-3467-4993-B7F8-38BA7FA9547D}"/>
                </a:ext>
              </a:extLst>
            </p:cNvPr>
            <p:cNvSpPr txBox="1"/>
            <p:nvPr/>
          </p:nvSpPr>
          <p:spPr>
            <a:xfrm>
              <a:off x="1143000" y="5029200"/>
              <a:ext cx="6264857" cy="369332"/>
            </a:xfrm>
            <a:prstGeom prst="rect">
              <a:avLst/>
            </a:prstGeom>
            <a:noFill/>
          </p:spPr>
          <p:txBody>
            <a:bodyPr wrap="none" rtlCol="0">
              <a:spAutoFit/>
            </a:bodyPr>
            <a:lstStyle/>
            <a:p>
              <a:r>
                <a:rPr lang="en-US" dirty="0"/>
                <a:t>0	1	2	3	4	5	6        </a:t>
              </a:r>
            </a:p>
          </p:txBody>
        </p:sp>
        <p:cxnSp>
          <p:nvCxnSpPr>
            <p:cNvPr id="16" name="Straight Connector 15">
              <a:extLst>
                <a:ext uri="{FF2B5EF4-FFF2-40B4-BE49-F238E27FC236}">
                  <a16:creationId xmlns:a16="http://schemas.microsoft.com/office/drawing/2014/main" id="{7F80DDC8-804B-4766-9A04-73B8D94ED2C8}"/>
                </a:ext>
              </a:extLst>
            </p:cNvPr>
            <p:cNvCxnSpPr/>
            <p:nvPr/>
          </p:nvCxnSpPr>
          <p:spPr>
            <a:xfrm>
              <a:off x="2209800"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C4B7EF-BCC6-429B-9BDF-1733D7E7F432}"/>
                </a:ext>
              </a:extLst>
            </p:cNvPr>
            <p:cNvCxnSpPr/>
            <p:nvPr/>
          </p:nvCxnSpPr>
          <p:spPr>
            <a:xfrm>
              <a:off x="3124200"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F4096A-CFA3-4AD8-B155-78841E611064}"/>
                </a:ext>
              </a:extLst>
            </p:cNvPr>
            <p:cNvCxnSpPr/>
            <p:nvPr/>
          </p:nvCxnSpPr>
          <p:spPr>
            <a:xfrm>
              <a:off x="4020588"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0F42F5-732E-4246-9E16-B936419304A1}"/>
                </a:ext>
              </a:extLst>
            </p:cNvPr>
            <p:cNvCxnSpPr/>
            <p:nvPr/>
          </p:nvCxnSpPr>
          <p:spPr>
            <a:xfrm>
              <a:off x="4952987"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F5B2AD-7AE4-46DC-8C63-1F321E2F04E5}"/>
                </a:ext>
              </a:extLst>
            </p:cNvPr>
            <p:cNvCxnSpPr/>
            <p:nvPr/>
          </p:nvCxnSpPr>
          <p:spPr>
            <a:xfrm>
              <a:off x="5791200" y="4495857"/>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0827E6-9900-498B-85EA-E4B314B89BB4}"/>
                </a:ext>
              </a:extLst>
            </p:cNvPr>
            <p:cNvCxnSpPr/>
            <p:nvPr/>
          </p:nvCxnSpPr>
          <p:spPr>
            <a:xfrm>
              <a:off x="6781800" y="453973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6BCD79-9A6C-4244-80FF-551EB0E2339B}"/>
                </a:ext>
              </a:extLst>
            </p:cNvPr>
            <p:cNvCxnSpPr>
              <a:cxnSpLocks/>
            </p:cNvCxnSpPr>
            <p:nvPr/>
          </p:nvCxnSpPr>
          <p:spPr>
            <a:xfrm flipH="1">
              <a:off x="1012507" y="3795452"/>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5F94F4-AA80-4AD2-B0AD-A21836A4AA73}"/>
                </a:ext>
              </a:extLst>
            </p:cNvPr>
            <p:cNvSpPr txBox="1"/>
            <p:nvPr/>
          </p:nvSpPr>
          <p:spPr>
            <a:xfrm>
              <a:off x="488458" y="2510365"/>
              <a:ext cx="369139" cy="2308324"/>
            </a:xfrm>
            <a:prstGeom prst="rect">
              <a:avLst/>
            </a:prstGeom>
            <a:noFill/>
          </p:spPr>
          <p:txBody>
            <a:bodyPr wrap="square" rtlCol="0">
              <a:spAutoFit/>
            </a:bodyPr>
            <a:lstStyle/>
            <a:p>
              <a:endParaRPr lang="en-US" dirty="0"/>
            </a:p>
            <a:p>
              <a:r>
                <a:rPr lang="en-US" dirty="0"/>
                <a:t>2</a:t>
              </a:r>
            </a:p>
            <a:p>
              <a:endParaRPr lang="en-US" dirty="0"/>
            </a:p>
            <a:p>
              <a:endParaRPr lang="en-US" dirty="0"/>
            </a:p>
            <a:p>
              <a:r>
                <a:rPr lang="en-US" dirty="0"/>
                <a:t>1</a:t>
              </a:r>
            </a:p>
            <a:p>
              <a:endParaRPr lang="en-US" dirty="0"/>
            </a:p>
            <a:p>
              <a:endParaRPr lang="en-US" dirty="0"/>
            </a:p>
            <a:p>
              <a:r>
                <a:rPr lang="en-US" dirty="0"/>
                <a:t>0</a:t>
              </a:r>
            </a:p>
          </p:txBody>
        </p:sp>
        <p:cxnSp>
          <p:nvCxnSpPr>
            <p:cNvPr id="26" name="Straight Connector 25">
              <a:extLst>
                <a:ext uri="{FF2B5EF4-FFF2-40B4-BE49-F238E27FC236}">
                  <a16:creationId xmlns:a16="http://schemas.microsoft.com/office/drawing/2014/main" id="{62D33FAC-E153-44E4-A747-ACDDA84790B7}"/>
                </a:ext>
              </a:extLst>
            </p:cNvPr>
            <p:cNvCxnSpPr>
              <a:cxnSpLocks/>
            </p:cNvCxnSpPr>
            <p:nvPr/>
          </p:nvCxnSpPr>
          <p:spPr>
            <a:xfrm flipH="1">
              <a:off x="990600" y="2971799"/>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3F4418-633C-4854-B90B-E7092181101F}"/>
                </a:ext>
              </a:extLst>
            </p:cNvPr>
            <p:cNvCxnSpPr>
              <a:cxnSpLocks/>
            </p:cNvCxnSpPr>
            <p:nvPr/>
          </p:nvCxnSpPr>
          <p:spPr>
            <a:xfrm flipV="1">
              <a:off x="1297911" y="3810000"/>
              <a:ext cx="5257800"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96EBB747-EA07-4B33-A63F-FD04F4D2F87D}"/>
              </a:ext>
            </a:extLst>
          </p:cNvPr>
          <p:cNvSpPr/>
          <p:nvPr/>
        </p:nvSpPr>
        <p:spPr>
          <a:xfrm>
            <a:off x="1143000" y="2362200"/>
            <a:ext cx="331818" cy="92155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9CDADE9-0081-4E43-92A1-44B27F3EF155}"/>
              </a:ext>
            </a:extLst>
          </p:cNvPr>
          <p:cNvSpPr txBox="1"/>
          <p:nvPr/>
        </p:nvSpPr>
        <p:spPr>
          <a:xfrm>
            <a:off x="1164907" y="1533303"/>
            <a:ext cx="1701876" cy="830997"/>
          </a:xfrm>
          <a:prstGeom prst="rect">
            <a:avLst/>
          </a:prstGeom>
          <a:noFill/>
        </p:spPr>
        <p:txBody>
          <a:bodyPr wrap="none" rtlCol="0">
            <a:spAutoFit/>
          </a:bodyPr>
          <a:lstStyle/>
          <a:p>
            <a:r>
              <a:rPr lang="en-US" sz="2400" dirty="0"/>
              <a:t>g(x-k)</a:t>
            </a:r>
          </a:p>
          <a:p>
            <a:r>
              <a:rPr lang="en-US" sz="2400" dirty="0"/>
              <a:t>where k = 0 </a:t>
            </a:r>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434C17E1-024C-4896-BD17-468FB7FF1414}"/>
                  </a:ext>
                </a:extLst>
              </p:cNvPr>
              <p:cNvSpPr txBox="1">
                <a:spLocks/>
              </p:cNvSpPr>
              <p:nvPr/>
            </p:nvSpPr>
            <p:spPr bwMode="auto">
              <a:xfrm>
                <a:off x="304800" y="6016197"/>
                <a:ext cx="8229600" cy="762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US" sz="2800" dirty="0"/>
                  <a:t>(f*g)(x)=</a:t>
                </a:r>
                <a14:m>
                  <m:oMath xmlns:m="http://schemas.openxmlformats.org/officeDocument/2006/math">
                    <m:nary>
                      <m:naryPr>
                        <m:ctrlPr>
                          <a:rPr lang="en-US" sz="2800" i="1" smtClean="0">
                            <a:latin typeface="Cambria Math" panose="02040503050406030204" pitchFamily="18" charset="0"/>
                          </a:rPr>
                        </m:ctrlPr>
                      </m:naryPr>
                      <m:sub>
                        <m:r>
                          <a:rPr lang="en-US" sz="2800" i="1" smtClean="0">
                            <a:latin typeface="Cambria Math" panose="02040503050406030204" pitchFamily="18" charset="0"/>
                          </a:rPr>
                          <m:t>−∞</m:t>
                        </m:r>
                      </m:sub>
                      <m:sup>
                        <m:r>
                          <a:rPr lang="en-US" sz="2800" i="1" smtClean="0">
                            <a:latin typeface="Cambria Math" panose="02040503050406030204" pitchFamily="18" charset="0"/>
                          </a:rPr>
                          <m:t>∞</m:t>
                        </m:r>
                      </m:sup>
                      <m:e>
                        <m:r>
                          <a:rPr lang="en-US" sz="2800" i="1" smtClean="0">
                            <a:latin typeface="Cambria Math" panose="02040503050406030204" pitchFamily="18" charset="0"/>
                          </a:rPr>
                          <m:t>𝑓</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𝑘</m:t>
                            </m:r>
                          </m:e>
                        </m:d>
                        <m:r>
                          <a:rPr lang="en-US" sz="2800" i="1" smtClean="0">
                            <a:latin typeface="Cambria Math" panose="02040503050406030204" pitchFamily="18" charset="0"/>
                          </a:rPr>
                          <m:t>𝑔</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𝑥</m:t>
                            </m:r>
                            <m:r>
                              <a:rPr lang="en-US" sz="2800" i="1" smtClean="0">
                                <a:latin typeface="Cambria Math" panose="02040503050406030204" pitchFamily="18" charset="0"/>
                              </a:rPr>
                              <m:t>−</m:t>
                            </m:r>
                            <m:r>
                              <a:rPr lang="en-US" sz="2800" i="1" smtClean="0">
                                <a:latin typeface="Cambria Math" panose="02040503050406030204" pitchFamily="18" charset="0"/>
                              </a:rPr>
                              <m:t>𝑘</m:t>
                            </m:r>
                          </m:e>
                        </m:d>
                        <m:r>
                          <a:rPr lang="en-US" sz="2800" i="1" smtClean="0">
                            <a:latin typeface="Cambria Math" panose="02040503050406030204" pitchFamily="18" charset="0"/>
                          </a:rPr>
                          <m:t>𝑑𝑘</m:t>
                        </m:r>
                      </m:e>
                    </m:nary>
                  </m:oMath>
                </a14:m>
                <a:endParaRPr lang="en-US" sz="2800" dirty="0"/>
              </a:p>
            </p:txBody>
          </p:sp>
        </mc:Choice>
        <mc:Fallback xmlns="">
          <p:sp>
            <p:nvSpPr>
              <p:cNvPr id="28" name="Content Placeholder 2">
                <a:extLst>
                  <a:ext uri="{FF2B5EF4-FFF2-40B4-BE49-F238E27FC236}">
                    <a16:creationId xmlns:a16="http://schemas.microsoft.com/office/drawing/2014/main" id="{434C17E1-024C-4896-BD17-468FB7FF1414}"/>
                  </a:ext>
                </a:extLst>
              </p:cNvPr>
              <p:cNvSpPr txBox="1">
                <a:spLocks noRot="1" noChangeAspect="1" noMove="1" noResize="1" noEditPoints="1" noAdjustHandles="1" noChangeArrowheads="1" noChangeShapeType="1" noTextEdit="1"/>
              </p:cNvSpPr>
              <p:nvPr/>
            </p:nvSpPr>
            <p:spPr bwMode="auto">
              <a:xfrm>
                <a:off x="304800" y="6016197"/>
                <a:ext cx="8229600" cy="76200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1" name="Title 1">
            <a:extLst>
              <a:ext uri="{FF2B5EF4-FFF2-40B4-BE49-F238E27FC236}">
                <a16:creationId xmlns:a16="http://schemas.microsoft.com/office/drawing/2014/main" id="{B87CECF2-DBB5-49CB-92EA-FDAA462C614E}"/>
              </a:ext>
            </a:extLst>
          </p:cNvPr>
          <p:cNvSpPr>
            <a:spLocks noGrp="1"/>
          </p:cNvSpPr>
          <p:nvPr>
            <p:ph type="title"/>
          </p:nvPr>
        </p:nvSpPr>
        <p:spPr>
          <a:xfrm>
            <a:off x="457200" y="381000"/>
            <a:ext cx="8229600" cy="563562"/>
          </a:xfrm>
        </p:spPr>
        <p:txBody>
          <a:bodyPr/>
          <a:lstStyle/>
          <a:p>
            <a:r>
              <a:rPr lang="en-US" dirty="0"/>
              <a:t>Convolution in 1 Dimension</a:t>
            </a:r>
          </a:p>
        </p:txBody>
      </p:sp>
    </p:spTree>
    <p:extLst>
      <p:ext uri="{BB962C8B-B14F-4D97-AF65-F5344CB8AC3E}">
        <p14:creationId xmlns:p14="http://schemas.microsoft.com/office/powerpoint/2010/main" val="1760153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6C43B0-3A0F-4A41-B0BC-F620BE7C2064}"/>
              </a:ext>
            </a:extLst>
          </p:cNvPr>
          <p:cNvSpPr>
            <a:spLocks noGrp="1"/>
          </p:cNvSpPr>
          <p:nvPr>
            <p:ph type="sldNum" sz="quarter" idx="12"/>
          </p:nvPr>
        </p:nvSpPr>
        <p:spPr/>
        <p:txBody>
          <a:bodyPr/>
          <a:lstStyle/>
          <a:p>
            <a:pPr>
              <a:defRPr/>
            </a:pPr>
            <a:fld id="{9695C8B4-01A2-485F-8B64-4640E234E3BB}" type="slidenum">
              <a:rPr lang="en-US" altLang="en-US" smtClean="0"/>
              <a:pPr>
                <a:defRPr/>
              </a:pPr>
              <a:t>29</a:t>
            </a:fld>
            <a:endParaRPr lang="en-US" altLang="en-US"/>
          </a:p>
        </p:txBody>
      </p:sp>
      <p:grpSp>
        <p:nvGrpSpPr>
          <p:cNvPr id="5" name="Group 4">
            <a:extLst>
              <a:ext uri="{FF2B5EF4-FFF2-40B4-BE49-F238E27FC236}">
                <a16:creationId xmlns:a16="http://schemas.microsoft.com/office/drawing/2014/main" id="{9340F542-6A78-4D25-A6C8-E0ECAB53689D}"/>
              </a:ext>
            </a:extLst>
          </p:cNvPr>
          <p:cNvGrpSpPr/>
          <p:nvPr/>
        </p:nvGrpSpPr>
        <p:grpSpPr>
          <a:xfrm>
            <a:off x="488458" y="1066800"/>
            <a:ext cx="7344204" cy="2888167"/>
            <a:chOff x="488458" y="2510365"/>
            <a:chExt cx="7344204" cy="2888167"/>
          </a:xfrm>
        </p:grpSpPr>
        <p:cxnSp>
          <p:nvCxnSpPr>
            <p:cNvPr id="6" name="Straight Arrow Connector 5">
              <a:extLst>
                <a:ext uri="{FF2B5EF4-FFF2-40B4-BE49-F238E27FC236}">
                  <a16:creationId xmlns:a16="http://schemas.microsoft.com/office/drawing/2014/main" id="{4FAA98EE-F450-45EF-B6A3-D8BF2BEAA20C}"/>
                </a:ext>
              </a:extLst>
            </p:cNvPr>
            <p:cNvCxnSpPr>
              <a:cxnSpLocks/>
            </p:cNvCxnSpPr>
            <p:nvPr/>
          </p:nvCxnSpPr>
          <p:spPr>
            <a:xfrm flipV="1">
              <a:off x="1143000" y="2671427"/>
              <a:ext cx="0" cy="205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3ADBB0-8F4F-4A0E-AC19-ECF7265084CF}"/>
                </a:ext>
              </a:extLst>
            </p:cNvPr>
            <p:cNvCxnSpPr>
              <a:cxnSpLocks/>
            </p:cNvCxnSpPr>
            <p:nvPr/>
          </p:nvCxnSpPr>
          <p:spPr>
            <a:xfrm>
              <a:off x="1143000" y="4724400"/>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F31187-F548-4854-B127-81B1DC3C7800}"/>
                </a:ext>
              </a:extLst>
            </p:cNvPr>
            <p:cNvSpPr txBox="1"/>
            <p:nvPr/>
          </p:nvSpPr>
          <p:spPr>
            <a:xfrm>
              <a:off x="7543800" y="4539734"/>
              <a:ext cx="288862" cy="369332"/>
            </a:xfrm>
            <a:prstGeom prst="rect">
              <a:avLst/>
            </a:prstGeom>
            <a:noFill/>
          </p:spPr>
          <p:txBody>
            <a:bodyPr wrap="none" rtlCol="0">
              <a:spAutoFit/>
            </a:bodyPr>
            <a:lstStyle/>
            <a:p>
              <a:r>
                <a:rPr lang="en-US" dirty="0"/>
                <a:t>k</a:t>
              </a:r>
            </a:p>
          </p:txBody>
        </p:sp>
        <p:sp>
          <p:nvSpPr>
            <p:cNvPr id="13" name="Rectangle 12">
              <a:extLst>
                <a:ext uri="{FF2B5EF4-FFF2-40B4-BE49-F238E27FC236}">
                  <a16:creationId xmlns:a16="http://schemas.microsoft.com/office/drawing/2014/main" id="{A24ADDAE-8F74-4895-9EED-ED263FC09433}"/>
                </a:ext>
              </a:extLst>
            </p:cNvPr>
            <p:cNvSpPr/>
            <p:nvPr/>
          </p:nvSpPr>
          <p:spPr>
            <a:xfrm>
              <a:off x="4020588" y="3820043"/>
              <a:ext cx="932399" cy="8884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9DA12D-3467-4993-B7F8-38BA7FA9547D}"/>
                </a:ext>
              </a:extLst>
            </p:cNvPr>
            <p:cNvSpPr txBox="1"/>
            <p:nvPr/>
          </p:nvSpPr>
          <p:spPr>
            <a:xfrm>
              <a:off x="1143000" y="5029200"/>
              <a:ext cx="6264857" cy="369332"/>
            </a:xfrm>
            <a:prstGeom prst="rect">
              <a:avLst/>
            </a:prstGeom>
            <a:noFill/>
          </p:spPr>
          <p:txBody>
            <a:bodyPr wrap="none" rtlCol="0">
              <a:spAutoFit/>
            </a:bodyPr>
            <a:lstStyle/>
            <a:p>
              <a:r>
                <a:rPr lang="en-US" dirty="0"/>
                <a:t>0	1	2	3	4	5	6        </a:t>
              </a:r>
            </a:p>
          </p:txBody>
        </p:sp>
        <p:cxnSp>
          <p:nvCxnSpPr>
            <p:cNvPr id="16" name="Straight Connector 15">
              <a:extLst>
                <a:ext uri="{FF2B5EF4-FFF2-40B4-BE49-F238E27FC236}">
                  <a16:creationId xmlns:a16="http://schemas.microsoft.com/office/drawing/2014/main" id="{7F80DDC8-804B-4766-9A04-73B8D94ED2C8}"/>
                </a:ext>
              </a:extLst>
            </p:cNvPr>
            <p:cNvCxnSpPr/>
            <p:nvPr/>
          </p:nvCxnSpPr>
          <p:spPr>
            <a:xfrm>
              <a:off x="2209800"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C4B7EF-BCC6-429B-9BDF-1733D7E7F432}"/>
                </a:ext>
              </a:extLst>
            </p:cNvPr>
            <p:cNvCxnSpPr/>
            <p:nvPr/>
          </p:nvCxnSpPr>
          <p:spPr>
            <a:xfrm>
              <a:off x="3124200"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F4096A-CFA3-4AD8-B155-78841E611064}"/>
                </a:ext>
              </a:extLst>
            </p:cNvPr>
            <p:cNvCxnSpPr/>
            <p:nvPr/>
          </p:nvCxnSpPr>
          <p:spPr>
            <a:xfrm>
              <a:off x="4020588"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0F42F5-732E-4246-9E16-B936419304A1}"/>
                </a:ext>
              </a:extLst>
            </p:cNvPr>
            <p:cNvCxnSpPr/>
            <p:nvPr/>
          </p:nvCxnSpPr>
          <p:spPr>
            <a:xfrm>
              <a:off x="4952987"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F5B2AD-7AE4-46DC-8C63-1F321E2F04E5}"/>
                </a:ext>
              </a:extLst>
            </p:cNvPr>
            <p:cNvCxnSpPr/>
            <p:nvPr/>
          </p:nvCxnSpPr>
          <p:spPr>
            <a:xfrm>
              <a:off x="5791200" y="4495857"/>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0827E6-9900-498B-85EA-E4B314B89BB4}"/>
                </a:ext>
              </a:extLst>
            </p:cNvPr>
            <p:cNvCxnSpPr/>
            <p:nvPr/>
          </p:nvCxnSpPr>
          <p:spPr>
            <a:xfrm>
              <a:off x="6781800" y="453973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6BCD79-9A6C-4244-80FF-551EB0E2339B}"/>
                </a:ext>
              </a:extLst>
            </p:cNvPr>
            <p:cNvCxnSpPr>
              <a:cxnSpLocks/>
            </p:cNvCxnSpPr>
            <p:nvPr/>
          </p:nvCxnSpPr>
          <p:spPr>
            <a:xfrm flipH="1">
              <a:off x="1012507" y="3795452"/>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5F94F4-AA80-4AD2-B0AD-A21836A4AA73}"/>
                </a:ext>
              </a:extLst>
            </p:cNvPr>
            <p:cNvSpPr txBox="1"/>
            <p:nvPr/>
          </p:nvSpPr>
          <p:spPr>
            <a:xfrm>
              <a:off x="488458" y="2510365"/>
              <a:ext cx="369139" cy="2308324"/>
            </a:xfrm>
            <a:prstGeom prst="rect">
              <a:avLst/>
            </a:prstGeom>
            <a:noFill/>
          </p:spPr>
          <p:txBody>
            <a:bodyPr wrap="square" rtlCol="0">
              <a:spAutoFit/>
            </a:bodyPr>
            <a:lstStyle/>
            <a:p>
              <a:endParaRPr lang="en-US" dirty="0"/>
            </a:p>
            <a:p>
              <a:r>
                <a:rPr lang="en-US" dirty="0"/>
                <a:t>2</a:t>
              </a:r>
            </a:p>
            <a:p>
              <a:endParaRPr lang="en-US" dirty="0"/>
            </a:p>
            <a:p>
              <a:endParaRPr lang="en-US" dirty="0"/>
            </a:p>
            <a:p>
              <a:r>
                <a:rPr lang="en-US" dirty="0"/>
                <a:t>1</a:t>
              </a:r>
            </a:p>
            <a:p>
              <a:endParaRPr lang="en-US" dirty="0"/>
            </a:p>
            <a:p>
              <a:endParaRPr lang="en-US" dirty="0"/>
            </a:p>
            <a:p>
              <a:r>
                <a:rPr lang="en-US" dirty="0"/>
                <a:t>0</a:t>
              </a:r>
            </a:p>
          </p:txBody>
        </p:sp>
        <p:cxnSp>
          <p:nvCxnSpPr>
            <p:cNvPr id="26" name="Straight Connector 25">
              <a:extLst>
                <a:ext uri="{FF2B5EF4-FFF2-40B4-BE49-F238E27FC236}">
                  <a16:creationId xmlns:a16="http://schemas.microsoft.com/office/drawing/2014/main" id="{62D33FAC-E153-44E4-A747-ACDDA84790B7}"/>
                </a:ext>
              </a:extLst>
            </p:cNvPr>
            <p:cNvCxnSpPr>
              <a:cxnSpLocks/>
            </p:cNvCxnSpPr>
            <p:nvPr/>
          </p:nvCxnSpPr>
          <p:spPr>
            <a:xfrm flipH="1">
              <a:off x="990600" y="2971799"/>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3F4418-633C-4854-B90B-E7092181101F}"/>
                </a:ext>
              </a:extLst>
            </p:cNvPr>
            <p:cNvCxnSpPr>
              <a:cxnSpLocks/>
            </p:cNvCxnSpPr>
            <p:nvPr/>
          </p:nvCxnSpPr>
          <p:spPr>
            <a:xfrm flipV="1">
              <a:off x="1297911" y="3810000"/>
              <a:ext cx="5257800"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D91A9C-4102-482C-A9C6-32F9D4D74529}"/>
                </a:ext>
              </a:extLst>
            </p:cNvPr>
            <p:cNvSpPr txBox="1"/>
            <p:nvPr/>
          </p:nvSpPr>
          <p:spPr>
            <a:xfrm>
              <a:off x="4184460" y="3192782"/>
              <a:ext cx="604653" cy="461665"/>
            </a:xfrm>
            <a:prstGeom prst="rect">
              <a:avLst/>
            </a:prstGeom>
            <a:noFill/>
          </p:spPr>
          <p:txBody>
            <a:bodyPr wrap="none" rtlCol="0">
              <a:spAutoFit/>
            </a:bodyPr>
            <a:lstStyle/>
            <a:p>
              <a:r>
                <a:rPr lang="en-US" sz="2400" dirty="0"/>
                <a:t>f(k)</a:t>
              </a:r>
            </a:p>
          </p:txBody>
        </p:sp>
      </p:grpSp>
      <p:sp>
        <p:nvSpPr>
          <p:cNvPr id="24" name="Rectangle 23">
            <a:extLst>
              <a:ext uri="{FF2B5EF4-FFF2-40B4-BE49-F238E27FC236}">
                <a16:creationId xmlns:a16="http://schemas.microsoft.com/office/drawing/2014/main" id="{FD396225-6211-47DD-8944-340B274E2A18}"/>
              </a:ext>
            </a:extLst>
          </p:cNvPr>
          <p:cNvSpPr/>
          <p:nvPr/>
        </p:nvSpPr>
        <p:spPr>
          <a:xfrm>
            <a:off x="1143000" y="2362200"/>
            <a:ext cx="331818" cy="92155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DE7D73F-3C44-4A86-84EE-B3199A8329CB}"/>
              </a:ext>
            </a:extLst>
          </p:cNvPr>
          <p:cNvSpPr txBox="1"/>
          <p:nvPr/>
        </p:nvSpPr>
        <p:spPr>
          <a:xfrm>
            <a:off x="1164907" y="1533303"/>
            <a:ext cx="1701876" cy="830997"/>
          </a:xfrm>
          <a:prstGeom prst="rect">
            <a:avLst/>
          </a:prstGeom>
          <a:noFill/>
        </p:spPr>
        <p:txBody>
          <a:bodyPr wrap="none" rtlCol="0">
            <a:spAutoFit/>
          </a:bodyPr>
          <a:lstStyle/>
          <a:p>
            <a:r>
              <a:rPr lang="en-US" sz="2400" dirty="0"/>
              <a:t>g(x-k)</a:t>
            </a:r>
          </a:p>
          <a:p>
            <a:r>
              <a:rPr lang="en-US" sz="2400" dirty="0"/>
              <a:t>where k = 0 </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A78F9409-3B6A-4EB0-A1FE-9C6791D89B61}"/>
                  </a:ext>
                </a:extLst>
              </p:cNvPr>
              <p:cNvSpPr txBox="1">
                <a:spLocks/>
              </p:cNvSpPr>
              <p:nvPr/>
            </p:nvSpPr>
            <p:spPr bwMode="auto">
              <a:xfrm>
                <a:off x="304800" y="6016197"/>
                <a:ext cx="8229600" cy="762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US" sz="2800" dirty="0"/>
                  <a:t>(f*g)(x)=</a:t>
                </a:r>
                <a14:m>
                  <m:oMath xmlns:m="http://schemas.openxmlformats.org/officeDocument/2006/math">
                    <m:nary>
                      <m:naryPr>
                        <m:ctrlPr>
                          <a:rPr lang="en-US" sz="2800" i="1" smtClean="0">
                            <a:latin typeface="Cambria Math" panose="02040503050406030204" pitchFamily="18" charset="0"/>
                          </a:rPr>
                        </m:ctrlPr>
                      </m:naryPr>
                      <m:sub>
                        <m:r>
                          <a:rPr lang="en-US" sz="2800" i="1" smtClean="0">
                            <a:latin typeface="Cambria Math" panose="02040503050406030204" pitchFamily="18" charset="0"/>
                          </a:rPr>
                          <m:t>−∞</m:t>
                        </m:r>
                      </m:sub>
                      <m:sup>
                        <m:r>
                          <a:rPr lang="en-US" sz="2800" i="1" smtClean="0">
                            <a:latin typeface="Cambria Math" panose="02040503050406030204" pitchFamily="18" charset="0"/>
                          </a:rPr>
                          <m:t>∞</m:t>
                        </m:r>
                      </m:sup>
                      <m:e>
                        <m:r>
                          <a:rPr lang="en-US" sz="2800" i="1" smtClean="0">
                            <a:latin typeface="Cambria Math" panose="02040503050406030204" pitchFamily="18" charset="0"/>
                          </a:rPr>
                          <m:t>𝑓</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𝑘</m:t>
                            </m:r>
                          </m:e>
                        </m:d>
                        <m:r>
                          <a:rPr lang="en-US" sz="2800" i="1" smtClean="0">
                            <a:latin typeface="Cambria Math" panose="02040503050406030204" pitchFamily="18" charset="0"/>
                          </a:rPr>
                          <m:t>𝑔</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𝑥</m:t>
                            </m:r>
                            <m:r>
                              <a:rPr lang="en-US" sz="2800" i="1" smtClean="0">
                                <a:latin typeface="Cambria Math" panose="02040503050406030204" pitchFamily="18" charset="0"/>
                              </a:rPr>
                              <m:t>−</m:t>
                            </m:r>
                            <m:r>
                              <a:rPr lang="en-US" sz="2800" i="1" smtClean="0">
                                <a:latin typeface="Cambria Math" panose="02040503050406030204" pitchFamily="18" charset="0"/>
                              </a:rPr>
                              <m:t>𝑘</m:t>
                            </m:r>
                          </m:e>
                        </m:d>
                        <m:r>
                          <a:rPr lang="en-US" sz="2800" i="1" smtClean="0">
                            <a:latin typeface="Cambria Math" panose="02040503050406030204" pitchFamily="18" charset="0"/>
                          </a:rPr>
                          <m:t>𝑑𝑘</m:t>
                        </m:r>
                      </m:e>
                    </m:nary>
                  </m:oMath>
                </a14:m>
                <a:endParaRPr lang="en-US" sz="2800" dirty="0"/>
              </a:p>
            </p:txBody>
          </p:sp>
        </mc:Choice>
        <mc:Fallback xmlns="">
          <p:sp>
            <p:nvSpPr>
              <p:cNvPr id="30" name="Content Placeholder 2">
                <a:extLst>
                  <a:ext uri="{FF2B5EF4-FFF2-40B4-BE49-F238E27FC236}">
                    <a16:creationId xmlns:a16="http://schemas.microsoft.com/office/drawing/2014/main" id="{A78F9409-3B6A-4EB0-A1FE-9C6791D89B61}"/>
                  </a:ext>
                </a:extLst>
              </p:cNvPr>
              <p:cNvSpPr txBox="1">
                <a:spLocks noRot="1" noChangeAspect="1" noMove="1" noResize="1" noEditPoints="1" noAdjustHandles="1" noChangeArrowheads="1" noChangeShapeType="1" noTextEdit="1"/>
              </p:cNvSpPr>
              <p:nvPr/>
            </p:nvSpPr>
            <p:spPr bwMode="auto">
              <a:xfrm>
                <a:off x="304800" y="6016197"/>
                <a:ext cx="8229600" cy="76200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7" name="Title 6">
            <a:extLst>
              <a:ext uri="{FF2B5EF4-FFF2-40B4-BE49-F238E27FC236}">
                <a16:creationId xmlns:a16="http://schemas.microsoft.com/office/drawing/2014/main" id="{8EBFFAF5-81AF-45B7-B17F-8A88980129EA}"/>
              </a:ext>
            </a:extLst>
          </p:cNvPr>
          <p:cNvSpPr>
            <a:spLocks noGrp="1"/>
          </p:cNvSpPr>
          <p:nvPr>
            <p:ph type="title"/>
          </p:nvPr>
        </p:nvSpPr>
        <p:spPr/>
        <p:txBody>
          <a:bodyPr/>
          <a:lstStyle/>
          <a:p>
            <a:r>
              <a:rPr lang="en-US" dirty="0"/>
              <a:t>Convolution in 1 Dimension</a:t>
            </a:r>
          </a:p>
        </p:txBody>
      </p:sp>
    </p:spTree>
    <p:extLst>
      <p:ext uri="{BB962C8B-B14F-4D97-AF65-F5344CB8AC3E}">
        <p14:creationId xmlns:p14="http://schemas.microsoft.com/office/powerpoint/2010/main" val="167802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2514600" y="4114800"/>
            <a:ext cx="31376" cy="1740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tx2"/>
                </a:solidFill>
              </a:rPr>
              <a:t>Machine Learning Taxonomy</a:t>
            </a:r>
          </a:p>
        </p:txBody>
      </p:sp>
      <p:sp>
        <p:nvSpPr>
          <p:cNvPr id="4" name="Slide Number Placeholder 3"/>
          <p:cNvSpPr>
            <a:spLocks noGrp="1"/>
          </p:cNvSpPr>
          <p:nvPr>
            <p:ph type="sldNum" sz="quarter" idx="12"/>
          </p:nvPr>
        </p:nvSpPr>
        <p:spPr>
          <a:xfrm>
            <a:off x="6553200" y="6492875"/>
            <a:ext cx="2133600" cy="365125"/>
          </a:xfrm>
        </p:spPr>
        <p:txBody>
          <a:bodyPr/>
          <a:lstStyle/>
          <a:p>
            <a:pPr>
              <a:defRPr/>
            </a:pPr>
            <a:fld id="{CC8EFFDF-A50A-44BE-9F7E-90B33EF365A2}" type="slidenum">
              <a:rPr lang="en-US" altLang="en-US" smtClean="0"/>
              <a:pPr>
                <a:defRPr/>
              </a:pPr>
              <a:t>3</a:t>
            </a:fld>
            <a:endParaRPr lang="en-US" altLang="en-US" dirty="0"/>
          </a:p>
        </p:txBody>
      </p:sp>
      <p:sp>
        <p:nvSpPr>
          <p:cNvPr id="5" name="TextBox 4"/>
          <p:cNvSpPr txBox="1"/>
          <p:nvPr/>
        </p:nvSpPr>
        <p:spPr>
          <a:xfrm>
            <a:off x="3200400" y="990600"/>
            <a:ext cx="1941750" cy="369332"/>
          </a:xfrm>
          <a:prstGeom prst="rect">
            <a:avLst/>
          </a:prstGeom>
          <a:solidFill>
            <a:schemeClr val="accent1">
              <a:lumMod val="20000"/>
              <a:lumOff val="80000"/>
            </a:schemeClr>
          </a:solidFill>
          <a:ln w="38100">
            <a:solidFill>
              <a:schemeClr val="accent1"/>
            </a:solidFill>
          </a:ln>
        </p:spPr>
        <p:txBody>
          <a:bodyPr wrap="none" rtlCol="0">
            <a:spAutoFit/>
          </a:bodyPr>
          <a:lstStyle/>
          <a:p>
            <a:r>
              <a:rPr lang="en-US" dirty="0"/>
              <a:t>Statistical Learning</a:t>
            </a:r>
          </a:p>
        </p:txBody>
      </p:sp>
      <p:cxnSp>
        <p:nvCxnSpPr>
          <p:cNvPr id="7" name="Straight Connector 6"/>
          <p:cNvCxnSpPr/>
          <p:nvPr/>
        </p:nvCxnSpPr>
        <p:spPr>
          <a:xfrm>
            <a:off x="4191000" y="1359932"/>
            <a:ext cx="0" cy="228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217556" y="1588532"/>
            <a:ext cx="64786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9600" y="1969532"/>
            <a:ext cx="1215910"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Supervised</a:t>
            </a:r>
          </a:p>
        </p:txBody>
      </p:sp>
      <p:cxnSp>
        <p:nvCxnSpPr>
          <p:cNvPr id="13" name="Straight Connector 12"/>
          <p:cNvCxnSpPr/>
          <p:nvPr/>
        </p:nvCxnSpPr>
        <p:spPr>
          <a:xfrm>
            <a:off x="1219200" y="1588532"/>
            <a:ext cx="0" cy="3693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52600" y="1588532"/>
            <a:ext cx="1140120" cy="369332"/>
          </a:xfrm>
          <a:prstGeom prst="rect">
            <a:avLst/>
          </a:prstGeom>
          <a:noFill/>
        </p:spPr>
        <p:txBody>
          <a:bodyPr wrap="none" rtlCol="0">
            <a:spAutoFit/>
          </a:bodyPr>
          <a:lstStyle/>
          <a:p>
            <a:r>
              <a:rPr lang="en-US" dirty="0"/>
              <a:t>Outcomes</a:t>
            </a:r>
          </a:p>
        </p:txBody>
      </p:sp>
      <p:sp>
        <p:nvSpPr>
          <p:cNvPr id="17" name="TextBox 16"/>
          <p:cNvSpPr txBox="1"/>
          <p:nvPr/>
        </p:nvSpPr>
        <p:spPr>
          <a:xfrm>
            <a:off x="5867400" y="1588532"/>
            <a:ext cx="1463927" cy="369332"/>
          </a:xfrm>
          <a:prstGeom prst="rect">
            <a:avLst/>
          </a:prstGeom>
          <a:noFill/>
        </p:spPr>
        <p:txBody>
          <a:bodyPr wrap="none" rtlCol="0">
            <a:spAutoFit/>
          </a:bodyPr>
          <a:lstStyle/>
          <a:p>
            <a:r>
              <a:rPr lang="en-US" dirty="0"/>
              <a:t>No Outcomes</a:t>
            </a:r>
          </a:p>
        </p:txBody>
      </p:sp>
      <p:sp>
        <p:nvSpPr>
          <p:cNvPr id="19" name="TextBox 18"/>
          <p:cNvSpPr txBox="1"/>
          <p:nvPr/>
        </p:nvSpPr>
        <p:spPr>
          <a:xfrm>
            <a:off x="6934200" y="1981200"/>
            <a:ext cx="1469185"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Unsupervised</a:t>
            </a:r>
          </a:p>
        </p:txBody>
      </p:sp>
      <p:cxnSp>
        <p:nvCxnSpPr>
          <p:cNvPr id="20" name="Straight Connector 19"/>
          <p:cNvCxnSpPr/>
          <p:nvPr/>
        </p:nvCxnSpPr>
        <p:spPr>
          <a:xfrm flipH="1">
            <a:off x="7696200" y="1600200"/>
            <a:ext cx="1645" cy="3576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2000" y="2350532"/>
            <a:ext cx="0" cy="2608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9600" y="3505200"/>
            <a:ext cx="1201291"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Parametric</a:t>
            </a:r>
          </a:p>
          <a:p>
            <a:r>
              <a:rPr lang="en-US" dirty="0"/>
              <a:t>Estimation</a:t>
            </a:r>
          </a:p>
        </p:txBody>
      </p:sp>
      <p:sp>
        <p:nvSpPr>
          <p:cNvPr id="23" name="TextBox 22"/>
          <p:cNvSpPr txBox="1"/>
          <p:nvPr/>
        </p:nvSpPr>
        <p:spPr>
          <a:xfrm>
            <a:off x="2424453" y="3505200"/>
            <a:ext cx="1664558"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Non-Parametric</a:t>
            </a:r>
          </a:p>
          <a:p>
            <a:r>
              <a:rPr lang="en-US" dirty="0"/>
              <a:t>Estimation</a:t>
            </a:r>
          </a:p>
        </p:txBody>
      </p:sp>
      <p:sp>
        <p:nvSpPr>
          <p:cNvPr id="24" name="TextBox 23"/>
          <p:cNvSpPr txBox="1"/>
          <p:nvPr/>
        </p:nvSpPr>
        <p:spPr>
          <a:xfrm>
            <a:off x="4410310" y="2677636"/>
            <a:ext cx="1405321"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Classification</a:t>
            </a:r>
          </a:p>
        </p:txBody>
      </p:sp>
      <p:cxnSp>
        <p:nvCxnSpPr>
          <p:cNvPr id="25" name="Straight Connector 24"/>
          <p:cNvCxnSpPr/>
          <p:nvPr/>
        </p:nvCxnSpPr>
        <p:spPr>
          <a:xfrm>
            <a:off x="7162800" y="2350532"/>
            <a:ext cx="0" cy="1442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a:off x="749300" y="4151531"/>
            <a:ext cx="12700" cy="26029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38200" y="4103132"/>
            <a:ext cx="821059" cy="369332"/>
          </a:xfrm>
          <a:prstGeom prst="rect">
            <a:avLst/>
          </a:prstGeom>
          <a:noFill/>
        </p:spPr>
        <p:txBody>
          <a:bodyPr wrap="none" rtlCol="0">
            <a:spAutoFit/>
          </a:bodyPr>
          <a:lstStyle/>
          <a:p>
            <a:r>
              <a:rPr lang="en-US" dirty="0"/>
              <a:t>y = f(x)</a:t>
            </a:r>
          </a:p>
        </p:txBody>
      </p:sp>
      <p:sp>
        <p:nvSpPr>
          <p:cNvPr id="31" name="TextBox 30"/>
          <p:cNvSpPr txBox="1"/>
          <p:nvPr/>
        </p:nvSpPr>
        <p:spPr>
          <a:xfrm>
            <a:off x="2653053" y="4103132"/>
            <a:ext cx="1461747" cy="646331"/>
          </a:xfrm>
          <a:prstGeom prst="rect">
            <a:avLst/>
          </a:prstGeom>
          <a:noFill/>
        </p:spPr>
        <p:txBody>
          <a:bodyPr wrap="none" rtlCol="0">
            <a:spAutoFit/>
          </a:bodyPr>
          <a:lstStyle/>
          <a:p>
            <a:r>
              <a:rPr lang="en-US" dirty="0"/>
              <a:t>non-equation</a:t>
            </a:r>
          </a:p>
          <a:p>
            <a:r>
              <a:rPr lang="en-US" dirty="0"/>
              <a:t>based</a:t>
            </a:r>
          </a:p>
        </p:txBody>
      </p:sp>
      <p:cxnSp>
        <p:nvCxnSpPr>
          <p:cNvPr id="26" name="Straight Connector 25"/>
          <p:cNvCxnSpPr/>
          <p:nvPr/>
        </p:nvCxnSpPr>
        <p:spPr>
          <a:xfrm>
            <a:off x="4648200" y="3048000"/>
            <a:ext cx="0" cy="3276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9227" y="2618601"/>
            <a:ext cx="1351973"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Quantitative</a:t>
            </a:r>
          </a:p>
          <a:p>
            <a:r>
              <a:rPr lang="en-US" dirty="0"/>
              <a:t>Estimation</a:t>
            </a:r>
          </a:p>
        </p:txBody>
      </p:sp>
      <p:cxnSp>
        <p:nvCxnSpPr>
          <p:cNvPr id="33" name="Straight Connector 32"/>
          <p:cNvCxnSpPr/>
          <p:nvPr/>
        </p:nvCxnSpPr>
        <p:spPr>
          <a:xfrm flipH="1">
            <a:off x="1981200" y="2655332"/>
            <a:ext cx="240371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2000" y="3232666"/>
            <a:ext cx="0" cy="2608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38200" y="4495800"/>
            <a:ext cx="1191352" cy="261610"/>
          </a:xfrm>
          <a:prstGeom prst="rect">
            <a:avLst/>
          </a:prstGeom>
          <a:solidFill>
            <a:srgbClr val="00B050">
              <a:alpha val="54118"/>
            </a:srgbClr>
          </a:solidFill>
          <a:ln>
            <a:solidFill>
              <a:schemeClr val="accent1"/>
            </a:solidFill>
          </a:ln>
        </p:spPr>
        <p:txBody>
          <a:bodyPr wrap="none" rtlCol="0">
            <a:spAutoFit/>
          </a:bodyPr>
          <a:lstStyle/>
          <a:p>
            <a:r>
              <a:rPr lang="en-US" sz="1100" dirty="0"/>
              <a:t>Linear Regression</a:t>
            </a:r>
          </a:p>
        </p:txBody>
      </p:sp>
      <p:sp>
        <p:nvSpPr>
          <p:cNvPr id="42" name="TextBox 41"/>
          <p:cNvSpPr txBox="1"/>
          <p:nvPr/>
        </p:nvSpPr>
        <p:spPr>
          <a:xfrm>
            <a:off x="838200" y="4876800"/>
            <a:ext cx="1157689" cy="261610"/>
          </a:xfrm>
          <a:prstGeom prst="rect">
            <a:avLst/>
          </a:prstGeom>
          <a:solidFill>
            <a:srgbClr val="00B050">
              <a:alpha val="54118"/>
            </a:srgbClr>
          </a:solidFill>
          <a:ln>
            <a:solidFill>
              <a:schemeClr val="accent1"/>
            </a:solidFill>
          </a:ln>
        </p:spPr>
        <p:txBody>
          <a:bodyPr wrap="none" rtlCol="0">
            <a:spAutoFit/>
          </a:bodyPr>
          <a:lstStyle/>
          <a:p>
            <a:r>
              <a:rPr lang="en-US" sz="1100" dirty="0"/>
              <a:t>Ridge Regression</a:t>
            </a:r>
          </a:p>
        </p:txBody>
      </p:sp>
      <p:sp>
        <p:nvSpPr>
          <p:cNvPr id="44" name="TextBox 43"/>
          <p:cNvSpPr txBox="1"/>
          <p:nvPr/>
        </p:nvSpPr>
        <p:spPr>
          <a:xfrm>
            <a:off x="838200" y="5289322"/>
            <a:ext cx="546945" cy="261610"/>
          </a:xfrm>
          <a:prstGeom prst="rect">
            <a:avLst/>
          </a:prstGeom>
          <a:solidFill>
            <a:srgbClr val="00B050">
              <a:alpha val="54118"/>
            </a:srgbClr>
          </a:solidFill>
          <a:ln>
            <a:solidFill>
              <a:schemeClr val="accent1"/>
            </a:solidFill>
          </a:ln>
        </p:spPr>
        <p:txBody>
          <a:bodyPr wrap="none" rtlCol="0">
            <a:spAutoFit/>
          </a:bodyPr>
          <a:lstStyle/>
          <a:p>
            <a:r>
              <a:rPr lang="en-US" sz="1100" dirty="0"/>
              <a:t>LASSO</a:t>
            </a:r>
          </a:p>
        </p:txBody>
      </p:sp>
      <p:sp>
        <p:nvSpPr>
          <p:cNvPr id="45" name="TextBox 44"/>
          <p:cNvSpPr txBox="1"/>
          <p:nvPr/>
        </p:nvSpPr>
        <p:spPr>
          <a:xfrm>
            <a:off x="838200" y="5670322"/>
            <a:ext cx="585417" cy="261610"/>
          </a:xfrm>
          <a:prstGeom prst="rect">
            <a:avLst/>
          </a:prstGeom>
          <a:solidFill>
            <a:srgbClr val="00B050">
              <a:alpha val="54118"/>
            </a:srgbClr>
          </a:solidFill>
          <a:ln>
            <a:solidFill>
              <a:schemeClr val="accent1"/>
            </a:solidFill>
          </a:ln>
        </p:spPr>
        <p:txBody>
          <a:bodyPr wrap="none" rtlCol="0">
            <a:spAutoFit/>
          </a:bodyPr>
          <a:lstStyle/>
          <a:p>
            <a:r>
              <a:rPr lang="en-US" sz="1100" dirty="0"/>
              <a:t>Splines</a:t>
            </a:r>
          </a:p>
        </p:txBody>
      </p:sp>
      <p:sp>
        <p:nvSpPr>
          <p:cNvPr id="48" name="TextBox 47"/>
          <p:cNvSpPr txBox="1"/>
          <p:nvPr/>
        </p:nvSpPr>
        <p:spPr>
          <a:xfrm>
            <a:off x="2705175" y="4773424"/>
            <a:ext cx="1095172" cy="261610"/>
          </a:xfrm>
          <a:prstGeom prst="rect">
            <a:avLst/>
          </a:prstGeom>
          <a:solidFill>
            <a:srgbClr val="00B050">
              <a:alpha val="54118"/>
            </a:srgbClr>
          </a:solidFill>
          <a:ln>
            <a:solidFill>
              <a:schemeClr val="accent1"/>
            </a:solidFill>
          </a:ln>
        </p:spPr>
        <p:txBody>
          <a:bodyPr wrap="none" rtlCol="0">
            <a:spAutoFit/>
          </a:bodyPr>
          <a:lstStyle/>
          <a:p>
            <a:r>
              <a:rPr lang="en-US" sz="1100" dirty="0"/>
              <a:t>KNN Regression</a:t>
            </a:r>
          </a:p>
        </p:txBody>
      </p:sp>
      <p:sp>
        <p:nvSpPr>
          <p:cNvPr id="49" name="TextBox 48"/>
          <p:cNvSpPr txBox="1"/>
          <p:nvPr/>
        </p:nvSpPr>
        <p:spPr>
          <a:xfrm>
            <a:off x="2705175" y="5176391"/>
            <a:ext cx="758541" cy="261610"/>
          </a:xfrm>
          <a:prstGeom prst="rect">
            <a:avLst/>
          </a:prstGeom>
          <a:solidFill>
            <a:srgbClr val="00B050">
              <a:alpha val="54118"/>
            </a:srgbClr>
          </a:solidFill>
          <a:ln>
            <a:solidFill>
              <a:schemeClr val="accent1"/>
            </a:solidFill>
          </a:ln>
        </p:spPr>
        <p:txBody>
          <a:bodyPr wrap="none" rtlCol="0">
            <a:spAutoFit/>
          </a:bodyPr>
          <a:lstStyle/>
          <a:p>
            <a:r>
              <a:rPr lang="en-US" sz="1100" dirty="0"/>
              <a:t>Clustering</a:t>
            </a:r>
          </a:p>
        </p:txBody>
      </p:sp>
      <p:sp>
        <p:nvSpPr>
          <p:cNvPr id="50" name="TextBox 49"/>
          <p:cNvSpPr txBox="1"/>
          <p:nvPr/>
        </p:nvSpPr>
        <p:spPr>
          <a:xfrm>
            <a:off x="2705175" y="5529590"/>
            <a:ext cx="1013419" cy="261610"/>
          </a:xfrm>
          <a:prstGeom prst="rect">
            <a:avLst/>
          </a:prstGeom>
          <a:solidFill>
            <a:srgbClr val="00B050">
              <a:alpha val="54118"/>
            </a:srgbClr>
          </a:solidFill>
          <a:ln>
            <a:solidFill>
              <a:schemeClr val="accent1"/>
            </a:solidFill>
          </a:ln>
        </p:spPr>
        <p:txBody>
          <a:bodyPr wrap="none" rtlCol="0">
            <a:spAutoFit/>
          </a:bodyPr>
          <a:lstStyle/>
          <a:p>
            <a:r>
              <a:rPr lang="en-US" sz="1100" dirty="0"/>
              <a:t>Decision Trees</a:t>
            </a:r>
          </a:p>
        </p:txBody>
      </p:sp>
      <p:sp>
        <p:nvSpPr>
          <p:cNvPr id="53" name="TextBox 52"/>
          <p:cNvSpPr txBox="1"/>
          <p:nvPr/>
        </p:nvSpPr>
        <p:spPr>
          <a:xfrm>
            <a:off x="4800600" y="3188732"/>
            <a:ext cx="1261884" cy="261610"/>
          </a:xfrm>
          <a:prstGeom prst="rect">
            <a:avLst/>
          </a:prstGeom>
          <a:solidFill>
            <a:srgbClr val="00B050">
              <a:alpha val="54118"/>
            </a:srgbClr>
          </a:solidFill>
          <a:ln>
            <a:solidFill>
              <a:schemeClr val="accent1"/>
            </a:solidFill>
          </a:ln>
        </p:spPr>
        <p:txBody>
          <a:bodyPr wrap="none" rtlCol="0">
            <a:spAutoFit/>
          </a:bodyPr>
          <a:lstStyle/>
          <a:p>
            <a:r>
              <a:rPr lang="en-US" sz="1100" dirty="0"/>
              <a:t>Logistic Regression</a:t>
            </a:r>
          </a:p>
        </p:txBody>
      </p:sp>
      <p:sp>
        <p:nvSpPr>
          <p:cNvPr id="54" name="TextBox 53"/>
          <p:cNvSpPr txBox="1"/>
          <p:nvPr/>
        </p:nvSpPr>
        <p:spPr>
          <a:xfrm>
            <a:off x="4800600" y="3657600"/>
            <a:ext cx="729687" cy="261610"/>
          </a:xfrm>
          <a:prstGeom prst="rect">
            <a:avLst/>
          </a:prstGeom>
          <a:solidFill>
            <a:srgbClr val="00B050">
              <a:alpha val="54118"/>
            </a:srgbClr>
          </a:solidFill>
          <a:ln>
            <a:solidFill>
              <a:schemeClr val="accent1"/>
            </a:solidFill>
          </a:ln>
        </p:spPr>
        <p:txBody>
          <a:bodyPr wrap="none" rtlCol="0">
            <a:spAutoFit/>
          </a:bodyPr>
          <a:lstStyle/>
          <a:p>
            <a:r>
              <a:rPr lang="en-US" sz="1100" dirty="0"/>
              <a:t>LDA/QDA</a:t>
            </a:r>
          </a:p>
        </p:txBody>
      </p:sp>
      <p:sp>
        <p:nvSpPr>
          <p:cNvPr id="59" name="TextBox 58"/>
          <p:cNvSpPr txBox="1"/>
          <p:nvPr/>
        </p:nvSpPr>
        <p:spPr>
          <a:xfrm>
            <a:off x="7272516" y="2579132"/>
            <a:ext cx="758541" cy="261610"/>
          </a:xfrm>
          <a:prstGeom prst="rect">
            <a:avLst/>
          </a:prstGeom>
          <a:solidFill>
            <a:srgbClr val="00B050">
              <a:alpha val="54118"/>
            </a:srgbClr>
          </a:solidFill>
          <a:ln>
            <a:solidFill>
              <a:schemeClr val="accent1"/>
            </a:solidFill>
          </a:ln>
        </p:spPr>
        <p:txBody>
          <a:bodyPr wrap="none" rtlCol="0">
            <a:spAutoFit/>
          </a:bodyPr>
          <a:lstStyle/>
          <a:p>
            <a:r>
              <a:rPr lang="en-US" sz="1100" dirty="0"/>
              <a:t>Clustering</a:t>
            </a:r>
          </a:p>
        </p:txBody>
      </p:sp>
      <p:sp>
        <p:nvSpPr>
          <p:cNvPr id="60" name="TextBox 59"/>
          <p:cNvSpPr txBox="1"/>
          <p:nvPr/>
        </p:nvSpPr>
        <p:spPr>
          <a:xfrm>
            <a:off x="7272516" y="2982099"/>
            <a:ext cx="912429" cy="430887"/>
          </a:xfrm>
          <a:prstGeom prst="rect">
            <a:avLst/>
          </a:prstGeom>
          <a:solidFill>
            <a:srgbClr val="00B050">
              <a:alpha val="54118"/>
            </a:srgbClr>
          </a:solidFill>
          <a:ln>
            <a:solidFill>
              <a:schemeClr val="accent1"/>
            </a:solidFill>
          </a:ln>
        </p:spPr>
        <p:txBody>
          <a:bodyPr wrap="none" rtlCol="0">
            <a:spAutoFit/>
          </a:bodyPr>
          <a:lstStyle/>
          <a:p>
            <a:r>
              <a:rPr lang="en-US" sz="1100" dirty="0"/>
              <a:t>Principal </a:t>
            </a:r>
          </a:p>
          <a:p>
            <a:r>
              <a:rPr lang="en-US" sz="1100" dirty="0"/>
              <a:t>Components</a:t>
            </a:r>
          </a:p>
        </p:txBody>
      </p:sp>
      <p:cxnSp>
        <p:nvCxnSpPr>
          <p:cNvPr id="51" name="Straight Connector 50"/>
          <p:cNvCxnSpPr>
            <a:stCxn id="23" idx="1"/>
            <a:endCxn id="22" idx="3"/>
          </p:cNvCxnSpPr>
          <p:nvPr/>
        </p:nvCxnSpPr>
        <p:spPr>
          <a:xfrm flipH="1">
            <a:off x="1810891" y="3828366"/>
            <a:ext cx="613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506921" y="4379552"/>
            <a:ext cx="1961884" cy="1600438"/>
          </a:xfrm>
          <a:prstGeom prst="rect">
            <a:avLst/>
          </a:prstGeom>
          <a:solidFill>
            <a:schemeClr val="accent1">
              <a:lumMod val="20000"/>
              <a:lumOff val="80000"/>
            </a:schemeClr>
          </a:solidFill>
          <a:ln w="38100">
            <a:solidFill>
              <a:srgbClr val="0070C0"/>
            </a:solidFill>
          </a:ln>
        </p:spPr>
        <p:txBody>
          <a:bodyPr wrap="none" rtlCol="0">
            <a:spAutoFit/>
          </a:bodyPr>
          <a:lstStyle/>
          <a:p>
            <a:r>
              <a:rPr lang="en-US" u="sng" dirty="0"/>
              <a:t>Common Elements</a:t>
            </a:r>
          </a:p>
          <a:p>
            <a:pPr marL="285750" indent="-285750">
              <a:buFont typeface="Arial" panose="020B0604020202020204" pitchFamily="34" charset="0"/>
              <a:buChar char="•"/>
            </a:pPr>
            <a:r>
              <a:rPr lang="en-US" sz="1600" dirty="0"/>
              <a:t>Cross Validation</a:t>
            </a:r>
          </a:p>
          <a:p>
            <a:pPr marL="285750" indent="-285750">
              <a:buFont typeface="Arial" panose="020B0604020202020204" pitchFamily="34" charset="0"/>
              <a:buChar char="•"/>
            </a:pPr>
            <a:r>
              <a:rPr lang="en-US" sz="1600" dirty="0"/>
              <a:t>Feature Selection</a:t>
            </a:r>
          </a:p>
          <a:p>
            <a:pPr marL="285750" indent="-285750">
              <a:buFont typeface="Arial" panose="020B0604020202020204" pitchFamily="34" charset="0"/>
              <a:buChar char="•"/>
            </a:pPr>
            <a:r>
              <a:rPr lang="en-US" sz="1600" dirty="0"/>
              <a:t>Gradient Descent</a:t>
            </a:r>
          </a:p>
          <a:p>
            <a:pPr marL="285750" indent="-285750">
              <a:buFont typeface="Arial" panose="020B0604020202020204" pitchFamily="34" charset="0"/>
              <a:buChar char="•"/>
            </a:pPr>
            <a:r>
              <a:rPr lang="en-US" sz="1600" dirty="0"/>
              <a:t>Bootstrap</a:t>
            </a:r>
          </a:p>
          <a:p>
            <a:pPr marL="285750" indent="-285750">
              <a:buFont typeface="Arial" panose="020B0604020202020204" pitchFamily="34" charset="0"/>
              <a:buChar char="•"/>
            </a:pPr>
            <a:r>
              <a:rPr lang="en-US" sz="1600" dirty="0"/>
              <a:t>Boosting</a:t>
            </a:r>
          </a:p>
        </p:txBody>
      </p:sp>
      <p:sp>
        <p:nvSpPr>
          <p:cNvPr id="61" name="TextBox 60"/>
          <p:cNvSpPr txBox="1"/>
          <p:nvPr/>
        </p:nvSpPr>
        <p:spPr>
          <a:xfrm>
            <a:off x="1905000" y="2579132"/>
            <a:ext cx="1316386" cy="646331"/>
          </a:xfrm>
          <a:prstGeom prst="rect">
            <a:avLst/>
          </a:prstGeom>
          <a:noFill/>
        </p:spPr>
        <p:txBody>
          <a:bodyPr wrap="none" rtlCol="0">
            <a:spAutoFit/>
          </a:bodyPr>
          <a:lstStyle/>
          <a:p>
            <a:r>
              <a:rPr lang="en-US" dirty="0"/>
              <a:t>Outcome</a:t>
            </a:r>
          </a:p>
          <a:p>
            <a:r>
              <a:rPr lang="en-US" dirty="0"/>
              <a:t>is a Number</a:t>
            </a:r>
          </a:p>
        </p:txBody>
      </p:sp>
      <p:sp>
        <p:nvSpPr>
          <p:cNvPr id="65" name="TextBox 64"/>
          <p:cNvSpPr txBox="1"/>
          <p:nvPr/>
        </p:nvSpPr>
        <p:spPr>
          <a:xfrm>
            <a:off x="3403204" y="2579132"/>
            <a:ext cx="1050352" cy="646331"/>
          </a:xfrm>
          <a:prstGeom prst="rect">
            <a:avLst/>
          </a:prstGeom>
          <a:noFill/>
        </p:spPr>
        <p:txBody>
          <a:bodyPr wrap="none" rtlCol="0">
            <a:spAutoFit/>
          </a:bodyPr>
          <a:lstStyle/>
          <a:p>
            <a:r>
              <a:rPr lang="en-US" dirty="0"/>
              <a:t>Outcome</a:t>
            </a:r>
          </a:p>
          <a:p>
            <a:r>
              <a:rPr lang="en-US" dirty="0"/>
              <a:t>is a Class</a:t>
            </a:r>
          </a:p>
        </p:txBody>
      </p:sp>
      <p:sp>
        <p:nvSpPr>
          <p:cNvPr id="62" name="TextBox 61"/>
          <p:cNvSpPr txBox="1"/>
          <p:nvPr/>
        </p:nvSpPr>
        <p:spPr>
          <a:xfrm>
            <a:off x="838200" y="6062990"/>
            <a:ext cx="841897"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Time Series</a:t>
            </a:r>
          </a:p>
        </p:txBody>
      </p:sp>
      <p:sp>
        <p:nvSpPr>
          <p:cNvPr id="69" name="TextBox 68"/>
          <p:cNvSpPr txBox="1"/>
          <p:nvPr/>
        </p:nvSpPr>
        <p:spPr>
          <a:xfrm>
            <a:off x="4800600" y="5148590"/>
            <a:ext cx="1013419" cy="261610"/>
          </a:xfrm>
          <a:prstGeom prst="rect">
            <a:avLst/>
          </a:prstGeom>
          <a:solidFill>
            <a:srgbClr val="00B050">
              <a:alpha val="54118"/>
            </a:srgbClr>
          </a:solidFill>
          <a:ln>
            <a:solidFill>
              <a:schemeClr val="accent1"/>
            </a:solidFill>
          </a:ln>
        </p:spPr>
        <p:txBody>
          <a:bodyPr wrap="none" rtlCol="0">
            <a:spAutoFit/>
          </a:bodyPr>
          <a:lstStyle/>
          <a:p>
            <a:r>
              <a:rPr lang="en-US" sz="1100" dirty="0"/>
              <a:t>Decision Trees</a:t>
            </a:r>
          </a:p>
        </p:txBody>
      </p:sp>
      <p:sp>
        <p:nvSpPr>
          <p:cNvPr id="70" name="TextBox 69"/>
          <p:cNvSpPr txBox="1"/>
          <p:nvPr/>
        </p:nvSpPr>
        <p:spPr>
          <a:xfrm>
            <a:off x="4799746" y="5627132"/>
            <a:ext cx="864339" cy="261610"/>
          </a:xfrm>
          <a:prstGeom prst="rect">
            <a:avLst/>
          </a:prstGeom>
          <a:solidFill>
            <a:srgbClr val="FFFF00"/>
          </a:solidFill>
          <a:ln>
            <a:solidFill>
              <a:schemeClr val="accent1"/>
            </a:solidFill>
          </a:ln>
        </p:spPr>
        <p:txBody>
          <a:bodyPr wrap="none" rtlCol="0">
            <a:spAutoFit/>
          </a:bodyPr>
          <a:lstStyle/>
          <a:p>
            <a:r>
              <a:rPr lang="en-US" sz="1100" dirty="0"/>
              <a:t>Neural Nets</a:t>
            </a:r>
          </a:p>
        </p:txBody>
      </p:sp>
      <p:sp>
        <p:nvSpPr>
          <p:cNvPr id="71" name="TextBox 70"/>
          <p:cNvSpPr txBox="1"/>
          <p:nvPr/>
        </p:nvSpPr>
        <p:spPr>
          <a:xfrm>
            <a:off x="4797394" y="6062990"/>
            <a:ext cx="1265090"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Modeling</a:t>
            </a:r>
          </a:p>
        </p:txBody>
      </p:sp>
      <p:sp>
        <p:nvSpPr>
          <p:cNvPr id="72" name="TextBox 71"/>
          <p:cNvSpPr txBox="1"/>
          <p:nvPr/>
        </p:nvSpPr>
        <p:spPr>
          <a:xfrm>
            <a:off x="4800600" y="4114800"/>
            <a:ext cx="1217000" cy="261610"/>
          </a:xfrm>
          <a:prstGeom prst="rect">
            <a:avLst/>
          </a:prstGeom>
          <a:solidFill>
            <a:srgbClr val="00B050">
              <a:alpha val="54118"/>
            </a:srgbClr>
          </a:solidFill>
          <a:ln>
            <a:solidFill>
              <a:schemeClr val="accent1"/>
            </a:solidFill>
          </a:ln>
        </p:spPr>
        <p:txBody>
          <a:bodyPr wrap="none" rtlCol="0">
            <a:spAutoFit/>
          </a:bodyPr>
          <a:lstStyle/>
          <a:p>
            <a:r>
              <a:rPr lang="en-US" sz="1100" dirty="0"/>
              <a:t>KNN Classification</a:t>
            </a:r>
          </a:p>
        </p:txBody>
      </p:sp>
      <p:sp>
        <p:nvSpPr>
          <p:cNvPr id="73" name="TextBox 72"/>
          <p:cNvSpPr txBox="1"/>
          <p:nvPr/>
        </p:nvSpPr>
        <p:spPr>
          <a:xfrm>
            <a:off x="4800600" y="4648200"/>
            <a:ext cx="449162" cy="261610"/>
          </a:xfrm>
          <a:prstGeom prst="rect">
            <a:avLst/>
          </a:prstGeom>
          <a:solidFill>
            <a:srgbClr val="00B050">
              <a:alpha val="54118"/>
            </a:srgbClr>
          </a:solidFill>
          <a:ln>
            <a:solidFill>
              <a:schemeClr val="accent1"/>
            </a:solidFill>
          </a:ln>
        </p:spPr>
        <p:txBody>
          <a:bodyPr wrap="none" rtlCol="0">
            <a:spAutoFit/>
          </a:bodyPr>
          <a:lstStyle/>
          <a:p>
            <a:r>
              <a:rPr lang="en-US" sz="1100" dirty="0"/>
              <a:t>SVM</a:t>
            </a:r>
          </a:p>
        </p:txBody>
      </p:sp>
      <p:sp>
        <p:nvSpPr>
          <p:cNvPr id="47" name="TextBox 46"/>
          <p:cNvSpPr txBox="1"/>
          <p:nvPr/>
        </p:nvSpPr>
        <p:spPr>
          <a:xfrm>
            <a:off x="7284481" y="3531513"/>
            <a:ext cx="1577676"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Belief Network</a:t>
            </a:r>
          </a:p>
        </p:txBody>
      </p:sp>
      <p:sp>
        <p:nvSpPr>
          <p:cNvPr id="52" name="Rectangle 51">
            <a:extLst>
              <a:ext uri="{FF2B5EF4-FFF2-40B4-BE49-F238E27FC236}">
                <a16:creationId xmlns:a16="http://schemas.microsoft.com/office/drawing/2014/main" id="{055ED8F2-DAF8-4BEB-8ADA-26C6274FC5E2}"/>
              </a:ext>
            </a:extLst>
          </p:cNvPr>
          <p:cNvSpPr/>
          <p:nvPr/>
        </p:nvSpPr>
        <p:spPr>
          <a:xfrm>
            <a:off x="6506921" y="4657616"/>
            <a:ext cx="1961880" cy="1328620"/>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7051A455-9EC4-4753-8FD9-BE26A25CA68B}"/>
              </a:ext>
            </a:extLst>
          </p:cNvPr>
          <p:cNvSpPr txBox="1"/>
          <p:nvPr/>
        </p:nvSpPr>
        <p:spPr>
          <a:xfrm>
            <a:off x="838200" y="6416675"/>
            <a:ext cx="1265090"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Modeling</a:t>
            </a:r>
          </a:p>
        </p:txBody>
      </p:sp>
    </p:spTree>
    <p:extLst>
      <p:ext uri="{BB962C8B-B14F-4D97-AF65-F5344CB8AC3E}">
        <p14:creationId xmlns:p14="http://schemas.microsoft.com/office/powerpoint/2010/main" val="57863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6C43B0-3A0F-4A41-B0BC-F620BE7C2064}"/>
              </a:ext>
            </a:extLst>
          </p:cNvPr>
          <p:cNvSpPr>
            <a:spLocks noGrp="1"/>
          </p:cNvSpPr>
          <p:nvPr>
            <p:ph type="sldNum" sz="quarter" idx="12"/>
          </p:nvPr>
        </p:nvSpPr>
        <p:spPr/>
        <p:txBody>
          <a:bodyPr/>
          <a:lstStyle/>
          <a:p>
            <a:pPr>
              <a:defRPr/>
            </a:pPr>
            <a:fld id="{9695C8B4-01A2-485F-8B64-4640E234E3BB}" type="slidenum">
              <a:rPr lang="en-US" altLang="en-US" smtClean="0"/>
              <a:pPr>
                <a:defRPr/>
              </a:pPr>
              <a:t>30</a:t>
            </a:fld>
            <a:endParaRPr lang="en-US" altLang="en-US"/>
          </a:p>
        </p:txBody>
      </p:sp>
      <p:grpSp>
        <p:nvGrpSpPr>
          <p:cNvPr id="5" name="Group 4">
            <a:extLst>
              <a:ext uri="{FF2B5EF4-FFF2-40B4-BE49-F238E27FC236}">
                <a16:creationId xmlns:a16="http://schemas.microsoft.com/office/drawing/2014/main" id="{9340F542-6A78-4D25-A6C8-E0ECAB53689D}"/>
              </a:ext>
            </a:extLst>
          </p:cNvPr>
          <p:cNvGrpSpPr/>
          <p:nvPr/>
        </p:nvGrpSpPr>
        <p:grpSpPr>
          <a:xfrm>
            <a:off x="488458" y="1066800"/>
            <a:ext cx="7344204" cy="2888167"/>
            <a:chOff x="488458" y="2510365"/>
            <a:chExt cx="7344204" cy="2888167"/>
          </a:xfrm>
        </p:grpSpPr>
        <p:cxnSp>
          <p:nvCxnSpPr>
            <p:cNvPr id="6" name="Straight Arrow Connector 5">
              <a:extLst>
                <a:ext uri="{FF2B5EF4-FFF2-40B4-BE49-F238E27FC236}">
                  <a16:creationId xmlns:a16="http://schemas.microsoft.com/office/drawing/2014/main" id="{4FAA98EE-F450-45EF-B6A3-D8BF2BEAA20C}"/>
                </a:ext>
              </a:extLst>
            </p:cNvPr>
            <p:cNvCxnSpPr>
              <a:cxnSpLocks/>
            </p:cNvCxnSpPr>
            <p:nvPr/>
          </p:nvCxnSpPr>
          <p:spPr>
            <a:xfrm flipV="1">
              <a:off x="1143000" y="2671427"/>
              <a:ext cx="0" cy="205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3ADBB0-8F4F-4A0E-AC19-ECF7265084CF}"/>
                </a:ext>
              </a:extLst>
            </p:cNvPr>
            <p:cNvCxnSpPr>
              <a:cxnSpLocks/>
            </p:cNvCxnSpPr>
            <p:nvPr/>
          </p:nvCxnSpPr>
          <p:spPr>
            <a:xfrm>
              <a:off x="1143000" y="4724400"/>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F31187-F548-4854-B127-81B1DC3C7800}"/>
                </a:ext>
              </a:extLst>
            </p:cNvPr>
            <p:cNvSpPr txBox="1"/>
            <p:nvPr/>
          </p:nvSpPr>
          <p:spPr>
            <a:xfrm>
              <a:off x="7543800" y="4539734"/>
              <a:ext cx="288862" cy="369332"/>
            </a:xfrm>
            <a:prstGeom prst="rect">
              <a:avLst/>
            </a:prstGeom>
            <a:noFill/>
          </p:spPr>
          <p:txBody>
            <a:bodyPr wrap="none" rtlCol="0">
              <a:spAutoFit/>
            </a:bodyPr>
            <a:lstStyle/>
            <a:p>
              <a:r>
                <a:rPr lang="en-US" dirty="0"/>
                <a:t>k</a:t>
              </a:r>
            </a:p>
          </p:txBody>
        </p:sp>
        <p:sp>
          <p:nvSpPr>
            <p:cNvPr id="13" name="Rectangle 12">
              <a:extLst>
                <a:ext uri="{FF2B5EF4-FFF2-40B4-BE49-F238E27FC236}">
                  <a16:creationId xmlns:a16="http://schemas.microsoft.com/office/drawing/2014/main" id="{A24ADDAE-8F74-4895-9EED-ED263FC09433}"/>
                </a:ext>
              </a:extLst>
            </p:cNvPr>
            <p:cNvSpPr/>
            <p:nvPr/>
          </p:nvSpPr>
          <p:spPr>
            <a:xfrm>
              <a:off x="4020588" y="3820043"/>
              <a:ext cx="932399" cy="8884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9DA12D-3467-4993-B7F8-38BA7FA9547D}"/>
                </a:ext>
              </a:extLst>
            </p:cNvPr>
            <p:cNvSpPr txBox="1"/>
            <p:nvPr/>
          </p:nvSpPr>
          <p:spPr>
            <a:xfrm>
              <a:off x="1143000" y="5029200"/>
              <a:ext cx="6264857" cy="369332"/>
            </a:xfrm>
            <a:prstGeom prst="rect">
              <a:avLst/>
            </a:prstGeom>
            <a:noFill/>
          </p:spPr>
          <p:txBody>
            <a:bodyPr wrap="none" rtlCol="0">
              <a:spAutoFit/>
            </a:bodyPr>
            <a:lstStyle/>
            <a:p>
              <a:r>
                <a:rPr lang="en-US" dirty="0"/>
                <a:t>0	1	2	3	4	5	6        </a:t>
              </a:r>
            </a:p>
          </p:txBody>
        </p:sp>
        <p:cxnSp>
          <p:nvCxnSpPr>
            <p:cNvPr id="16" name="Straight Connector 15">
              <a:extLst>
                <a:ext uri="{FF2B5EF4-FFF2-40B4-BE49-F238E27FC236}">
                  <a16:creationId xmlns:a16="http://schemas.microsoft.com/office/drawing/2014/main" id="{7F80DDC8-804B-4766-9A04-73B8D94ED2C8}"/>
                </a:ext>
              </a:extLst>
            </p:cNvPr>
            <p:cNvCxnSpPr/>
            <p:nvPr/>
          </p:nvCxnSpPr>
          <p:spPr>
            <a:xfrm>
              <a:off x="2209800"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C4B7EF-BCC6-429B-9BDF-1733D7E7F432}"/>
                </a:ext>
              </a:extLst>
            </p:cNvPr>
            <p:cNvCxnSpPr/>
            <p:nvPr/>
          </p:nvCxnSpPr>
          <p:spPr>
            <a:xfrm>
              <a:off x="3124200"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F4096A-CFA3-4AD8-B155-78841E611064}"/>
                </a:ext>
              </a:extLst>
            </p:cNvPr>
            <p:cNvCxnSpPr/>
            <p:nvPr/>
          </p:nvCxnSpPr>
          <p:spPr>
            <a:xfrm>
              <a:off x="4020588"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0F42F5-732E-4246-9E16-B936419304A1}"/>
                </a:ext>
              </a:extLst>
            </p:cNvPr>
            <p:cNvCxnSpPr/>
            <p:nvPr/>
          </p:nvCxnSpPr>
          <p:spPr>
            <a:xfrm>
              <a:off x="4952987" y="451802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F5B2AD-7AE4-46DC-8C63-1F321E2F04E5}"/>
                </a:ext>
              </a:extLst>
            </p:cNvPr>
            <p:cNvCxnSpPr/>
            <p:nvPr/>
          </p:nvCxnSpPr>
          <p:spPr>
            <a:xfrm>
              <a:off x="5791200" y="4495857"/>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0827E6-9900-498B-85EA-E4B314B89BB4}"/>
                </a:ext>
              </a:extLst>
            </p:cNvPr>
            <p:cNvCxnSpPr/>
            <p:nvPr/>
          </p:nvCxnSpPr>
          <p:spPr>
            <a:xfrm>
              <a:off x="6781800" y="4539734"/>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6BCD79-9A6C-4244-80FF-551EB0E2339B}"/>
                </a:ext>
              </a:extLst>
            </p:cNvPr>
            <p:cNvCxnSpPr>
              <a:cxnSpLocks/>
            </p:cNvCxnSpPr>
            <p:nvPr/>
          </p:nvCxnSpPr>
          <p:spPr>
            <a:xfrm flipH="1">
              <a:off x="1012507" y="3795452"/>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5F94F4-AA80-4AD2-B0AD-A21836A4AA73}"/>
                </a:ext>
              </a:extLst>
            </p:cNvPr>
            <p:cNvSpPr txBox="1"/>
            <p:nvPr/>
          </p:nvSpPr>
          <p:spPr>
            <a:xfrm>
              <a:off x="488458" y="2510365"/>
              <a:ext cx="369139" cy="2308324"/>
            </a:xfrm>
            <a:prstGeom prst="rect">
              <a:avLst/>
            </a:prstGeom>
            <a:noFill/>
          </p:spPr>
          <p:txBody>
            <a:bodyPr wrap="square" rtlCol="0">
              <a:spAutoFit/>
            </a:bodyPr>
            <a:lstStyle/>
            <a:p>
              <a:endParaRPr lang="en-US" dirty="0"/>
            </a:p>
            <a:p>
              <a:r>
                <a:rPr lang="en-US" dirty="0"/>
                <a:t>2</a:t>
              </a:r>
            </a:p>
            <a:p>
              <a:endParaRPr lang="en-US" dirty="0"/>
            </a:p>
            <a:p>
              <a:endParaRPr lang="en-US" dirty="0"/>
            </a:p>
            <a:p>
              <a:r>
                <a:rPr lang="en-US" dirty="0"/>
                <a:t>1</a:t>
              </a:r>
            </a:p>
            <a:p>
              <a:endParaRPr lang="en-US" dirty="0"/>
            </a:p>
            <a:p>
              <a:endParaRPr lang="en-US" dirty="0"/>
            </a:p>
            <a:p>
              <a:r>
                <a:rPr lang="en-US" dirty="0"/>
                <a:t>0</a:t>
              </a:r>
            </a:p>
          </p:txBody>
        </p:sp>
        <p:cxnSp>
          <p:nvCxnSpPr>
            <p:cNvPr id="26" name="Straight Connector 25">
              <a:extLst>
                <a:ext uri="{FF2B5EF4-FFF2-40B4-BE49-F238E27FC236}">
                  <a16:creationId xmlns:a16="http://schemas.microsoft.com/office/drawing/2014/main" id="{62D33FAC-E153-44E4-A747-ACDDA84790B7}"/>
                </a:ext>
              </a:extLst>
            </p:cNvPr>
            <p:cNvCxnSpPr>
              <a:cxnSpLocks/>
            </p:cNvCxnSpPr>
            <p:nvPr/>
          </p:nvCxnSpPr>
          <p:spPr>
            <a:xfrm flipH="1">
              <a:off x="990600" y="2971799"/>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3F4418-633C-4854-B90B-E7092181101F}"/>
                </a:ext>
              </a:extLst>
            </p:cNvPr>
            <p:cNvCxnSpPr>
              <a:cxnSpLocks/>
            </p:cNvCxnSpPr>
            <p:nvPr/>
          </p:nvCxnSpPr>
          <p:spPr>
            <a:xfrm flipV="1">
              <a:off x="1297911" y="3810000"/>
              <a:ext cx="5257800"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D91A9C-4102-482C-A9C6-32F9D4D74529}"/>
                </a:ext>
              </a:extLst>
            </p:cNvPr>
            <p:cNvSpPr txBox="1"/>
            <p:nvPr/>
          </p:nvSpPr>
          <p:spPr>
            <a:xfrm>
              <a:off x="4184460" y="3192782"/>
              <a:ext cx="604653" cy="461665"/>
            </a:xfrm>
            <a:prstGeom prst="rect">
              <a:avLst/>
            </a:prstGeom>
            <a:noFill/>
          </p:spPr>
          <p:txBody>
            <a:bodyPr wrap="none" rtlCol="0">
              <a:spAutoFit/>
            </a:bodyPr>
            <a:lstStyle/>
            <a:p>
              <a:r>
                <a:rPr lang="en-US" sz="2400" dirty="0"/>
                <a:t>f(k)</a:t>
              </a:r>
            </a:p>
          </p:txBody>
        </p:sp>
      </p:grpSp>
      <p:sp>
        <p:nvSpPr>
          <p:cNvPr id="24" name="Rectangle 23">
            <a:extLst>
              <a:ext uri="{FF2B5EF4-FFF2-40B4-BE49-F238E27FC236}">
                <a16:creationId xmlns:a16="http://schemas.microsoft.com/office/drawing/2014/main" id="{FD396225-6211-47DD-8944-340B274E2A18}"/>
              </a:ext>
            </a:extLst>
          </p:cNvPr>
          <p:cNvSpPr/>
          <p:nvPr/>
        </p:nvSpPr>
        <p:spPr>
          <a:xfrm>
            <a:off x="3119328" y="2359277"/>
            <a:ext cx="331818" cy="92155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B306E4A-948D-4B56-9FAE-09C5938324A2}"/>
              </a:ext>
            </a:extLst>
          </p:cNvPr>
          <p:cNvSpPr txBox="1"/>
          <p:nvPr/>
        </p:nvSpPr>
        <p:spPr>
          <a:xfrm>
            <a:off x="1794781" y="1502203"/>
            <a:ext cx="1701876" cy="830997"/>
          </a:xfrm>
          <a:prstGeom prst="rect">
            <a:avLst/>
          </a:prstGeom>
          <a:noFill/>
        </p:spPr>
        <p:txBody>
          <a:bodyPr wrap="none" rtlCol="0">
            <a:spAutoFit/>
          </a:bodyPr>
          <a:lstStyle/>
          <a:p>
            <a:pPr algn="r"/>
            <a:r>
              <a:rPr lang="en-US" sz="2400" dirty="0"/>
              <a:t>g(x-k)</a:t>
            </a:r>
          </a:p>
          <a:p>
            <a:pPr algn="r"/>
            <a:r>
              <a:rPr lang="en-US" sz="2400" dirty="0"/>
              <a:t>where k = 2 </a:t>
            </a:r>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B0126EF6-5578-4AE2-9950-767A2662B35E}"/>
                  </a:ext>
                </a:extLst>
              </p:cNvPr>
              <p:cNvSpPr txBox="1">
                <a:spLocks/>
              </p:cNvSpPr>
              <p:nvPr/>
            </p:nvSpPr>
            <p:spPr bwMode="auto">
              <a:xfrm>
                <a:off x="304800" y="6016197"/>
                <a:ext cx="8229600" cy="762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US" sz="2800" dirty="0"/>
                  <a:t>(f*g)(x)=</a:t>
                </a:r>
                <a14:m>
                  <m:oMath xmlns:m="http://schemas.openxmlformats.org/officeDocument/2006/math">
                    <m:nary>
                      <m:naryPr>
                        <m:ctrlPr>
                          <a:rPr lang="en-US" sz="2800" i="1" smtClean="0">
                            <a:latin typeface="Cambria Math" panose="02040503050406030204" pitchFamily="18" charset="0"/>
                          </a:rPr>
                        </m:ctrlPr>
                      </m:naryPr>
                      <m:sub>
                        <m:r>
                          <a:rPr lang="en-US" sz="2800" i="1" smtClean="0">
                            <a:latin typeface="Cambria Math" panose="02040503050406030204" pitchFamily="18" charset="0"/>
                          </a:rPr>
                          <m:t>−∞</m:t>
                        </m:r>
                      </m:sub>
                      <m:sup>
                        <m:r>
                          <a:rPr lang="en-US" sz="2800" i="1" smtClean="0">
                            <a:latin typeface="Cambria Math" panose="02040503050406030204" pitchFamily="18" charset="0"/>
                          </a:rPr>
                          <m:t>∞</m:t>
                        </m:r>
                      </m:sup>
                      <m:e>
                        <m:r>
                          <a:rPr lang="en-US" sz="2800" i="1" smtClean="0">
                            <a:latin typeface="Cambria Math" panose="02040503050406030204" pitchFamily="18" charset="0"/>
                          </a:rPr>
                          <m:t>𝑓</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𝑘</m:t>
                            </m:r>
                          </m:e>
                        </m:d>
                        <m:r>
                          <a:rPr lang="en-US" sz="2800" i="1" smtClean="0">
                            <a:latin typeface="Cambria Math" panose="02040503050406030204" pitchFamily="18" charset="0"/>
                          </a:rPr>
                          <m:t>𝑔</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𝑥</m:t>
                            </m:r>
                            <m:r>
                              <a:rPr lang="en-US" sz="2800" i="1" smtClean="0">
                                <a:latin typeface="Cambria Math" panose="02040503050406030204" pitchFamily="18" charset="0"/>
                              </a:rPr>
                              <m:t>−</m:t>
                            </m:r>
                            <m:r>
                              <a:rPr lang="en-US" sz="2800" i="1" smtClean="0">
                                <a:latin typeface="Cambria Math" panose="02040503050406030204" pitchFamily="18" charset="0"/>
                              </a:rPr>
                              <m:t>𝑘</m:t>
                            </m:r>
                          </m:e>
                        </m:d>
                        <m:r>
                          <a:rPr lang="en-US" sz="2800" i="1" smtClean="0">
                            <a:latin typeface="Cambria Math" panose="02040503050406030204" pitchFamily="18" charset="0"/>
                          </a:rPr>
                          <m:t>𝑑𝑘</m:t>
                        </m:r>
                      </m:e>
                    </m:nary>
                  </m:oMath>
                </a14:m>
                <a:endParaRPr lang="en-US" sz="2800" dirty="0"/>
              </a:p>
            </p:txBody>
          </p:sp>
        </mc:Choice>
        <mc:Fallback xmlns="">
          <p:sp>
            <p:nvSpPr>
              <p:cNvPr id="28" name="Content Placeholder 2">
                <a:extLst>
                  <a:ext uri="{FF2B5EF4-FFF2-40B4-BE49-F238E27FC236}">
                    <a16:creationId xmlns:a16="http://schemas.microsoft.com/office/drawing/2014/main" id="{B0126EF6-5578-4AE2-9950-767A2662B35E}"/>
                  </a:ext>
                </a:extLst>
              </p:cNvPr>
              <p:cNvSpPr txBox="1">
                <a:spLocks noRot="1" noChangeAspect="1" noMove="1" noResize="1" noEditPoints="1" noAdjustHandles="1" noChangeArrowheads="1" noChangeShapeType="1" noTextEdit="1"/>
              </p:cNvSpPr>
              <p:nvPr/>
            </p:nvSpPr>
            <p:spPr bwMode="auto">
              <a:xfrm>
                <a:off x="304800" y="6016197"/>
                <a:ext cx="8229600" cy="76200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7" name="Title 6">
            <a:extLst>
              <a:ext uri="{FF2B5EF4-FFF2-40B4-BE49-F238E27FC236}">
                <a16:creationId xmlns:a16="http://schemas.microsoft.com/office/drawing/2014/main" id="{7401FF18-A1D8-4C23-A283-FEA2D1DE553A}"/>
              </a:ext>
            </a:extLst>
          </p:cNvPr>
          <p:cNvSpPr>
            <a:spLocks noGrp="1"/>
          </p:cNvSpPr>
          <p:nvPr>
            <p:ph type="title"/>
          </p:nvPr>
        </p:nvSpPr>
        <p:spPr/>
        <p:txBody>
          <a:bodyPr/>
          <a:lstStyle/>
          <a:p>
            <a:r>
              <a:rPr lang="en-US" dirty="0"/>
              <a:t>Convolution in 1 Dimension</a:t>
            </a:r>
          </a:p>
        </p:txBody>
      </p:sp>
    </p:spTree>
    <p:extLst>
      <p:ext uri="{BB962C8B-B14F-4D97-AF65-F5344CB8AC3E}">
        <p14:creationId xmlns:p14="http://schemas.microsoft.com/office/powerpoint/2010/main" val="1233238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6C43B0-3A0F-4A41-B0BC-F620BE7C2064}"/>
              </a:ext>
            </a:extLst>
          </p:cNvPr>
          <p:cNvSpPr>
            <a:spLocks noGrp="1"/>
          </p:cNvSpPr>
          <p:nvPr>
            <p:ph type="sldNum" sz="quarter" idx="12"/>
          </p:nvPr>
        </p:nvSpPr>
        <p:spPr/>
        <p:txBody>
          <a:bodyPr/>
          <a:lstStyle/>
          <a:p>
            <a:pPr>
              <a:defRPr/>
            </a:pPr>
            <a:fld id="{9695C8B4-01A2-485F-8B64-4640E234E3BB}" type="slidenum">
              <a:rPr lang="en-US" altLang="en-US" smtClean="0"/>
              <a:pPr>
                <a:defRPr/>
              </a:pPr>
              <a:t>31</a:t>
            </a:fld>
            <a:endParaRPr lang="en-US" altLang="en-US"/>
          </a:p>
        </p:txBody>
      </p:sp>
      <p:cxnSp>
        <p:nvCxnSpPr>
          <p:cNvPr id="6" name="Straight Arrow Connector 5">
            <a:extLst>
              <a:ext uri="{FF2B5EF4-FFF2-40B4-BE49-F238E27FC236}">
                <a16:creationId xmlns:a16="http://schemas.microsoft.com/office/drawing/2014/main" id="{4FAA98EE-F450-45EF-B6A3-D8BF2BEAA20C}"/>
              </a:ext>
            </a:extLst>
          </p:cNvPr>
          <p:cNvCxnSpPr>
            <a:cxnSpLocks/>
          </p:cNvCxnSpPr>
          <p:nvPr/>
        </p:nvCxnSpPr>
        <p:spPr>
          <a:xfrm flipV="1">
            <a:off x="1143000" y="1227862"/>
            <a:ext cx="0" cy="205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3ADBB0-8F4F-4A0E-AC19-ECF7265084CF}"/>
              </a:ext>
            </a:extLst>
          </p:cNvPr>
          <p:cNvCxnSpPr>
            <a:cxnSpLocks/>
          </p:cNvCxnSpPr>
          <p:nvPr/>
        </p:nvCxnSpPr>
        <p:spPr>
          <a:xfrm>
            <a:off x="1143000" y="3280835"/>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F31187-F548-4854-B127-81B1DC3C7800}"/>
              </a:ext>
            </a:extLst>
          </p:cNvPr>
          <p:cNvSpPr txBox="1"/>
          <p:nvPr/>
        </p:nvSpPr>
        <p:spPr>
          <a:xfrm>
            <a:off x="7543800" y="3096169"/>
            <a:ext cx="288862" cy="369332"/>
          </a:xfrm>
          <a:prstGeom prst="rect">
            <a:avLst/>
          </a:prstGeom>
          <a:noFill/>
        </p:spPr>
        <p:txBody>
          <a:bodyPr wrap="none" rtlCol="0">
            <a:spAutoFit/>
          </a:bodyPr>
          <a:lstStyle/>
          <a:p>
            <a:r>
              <a:rPr lang="en-US" dirty="0"/>
              <a:t>k</a:t>
            </a:r>
          </a:p>
        </p:txBody>
      </p:sp>
      <p:sp>
        <p:nvSpPr>
          <p:cNvPr id="13" name="Rectangle 12">
            <a:extLst>
              <a:ext uri="{FF2B5EF4-FFF2-40B4-BE49-F238E27FC236}">
                <a16:creationId xmlns:a16="http://schemas.microsoft.com/office/drawing/2014/main" id="{A24ADDAE-8F74-4895-9EED-ED263FC09433}"/>
              </a:ext>
            </a:extLst>
          </p:cNvPr>
          <p:cNvSpPr/>
          <p:nvPr/>
        </p:nvSpPr>
        <p:spPr>
          <a:xfrm>
            <a:off x="4020588" y="2388119"/>
            <a:ext cx="932399" cy="888481"/>
          </a:xfrm>
          <a:prstGeom prst="rect">
            <a:avLst/>
          </a:prstGeom>
          <a:solidFill>
            <a:srgbClr val="4F8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9DA12D-3467-4993-B7F8-38BA7FA9547D}"/>
              </a:ext>
            </a:extLst>
          </p:cNvPr>
          <p:cNvSpPr txBox="1"/>
          <p:nvPr/>
        </p:nvSpPr>
        <p:spPr>
          <a:xfrm>
            <a:off x="1143000" y="3585635"/>
            <a:ext cx="6264857" cy="369332"/>
          </a:xfrm>
          <a:prstGeom prst="rect">
            <a:avLst/>
          </a:prstGeom>
          <a:noFill/>
        </p:spPr>
        <p:txBody>
          <a:bodyPr wrap="none" rtlCol="0">
            <a:spAutoFit/>
          </a:bodyPr>
          <a:lstStyle/>
          <a:p>
            <a:r>
              <a:rPr lang="en-US" dirty="0"/>
              <a:t>0	1	2	3	4	5	6        </a:t>
            </a:r>
          </a:p>
        </p:txBody>
      </p:sp>
      <p:cxnSp>
        <p:nvCxnSpPr>
          <p:cNvPr id="16" name="Straight Connector 15">
            <a:extLst>
              <a:ext uri="{FF2B5EF4-FFF2-40B4-BE49-F238E27FC236}">
                <a16:creationId xmlns:a16="http://schemas.microsoft.com/office/drawing/2014/main" id="{7F80DDC8-804B-4766-9A04-73B8D94ED2C8}"/>
              </a:ext>
            </a:extLst>
          </p:cNvPr>
          <p:cNvCxnSpPr/>
          <p:nvPr/>
        </p:nvCxnSpPr>
        <p:spPr>
          <a:xfrm>
            <a:off x="22098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C4B7EF-BCC6-429B-9BDF-1733D7E7F432}"/>
              </a:ext>
            </a:extLst>
          </p:cNvPr>
          <p:cNvCxnSpPr/>
          <p:nvPr/>
        </p:nvCxnSpPr>
        <p:spPr>
          <a:xfrm>
            <a:off x="31242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F4096A-CFA3-4AD8-B155-78841E611064}"/>
              </a:ext>
            </a:extLst>
          </p:cNvPr>
          <p:cNvCxnSpPr/>
          <p:nvPr/>
        </p:nvCxnSpPr>
        <p:spPr>
          <a:xfrm>
            <a:off x="4020588"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0F42F5-732E-4246-9E16-B936419304A1}"/>
              </a:ext>
            </a:extLst>
          </p:cNvPr>
          <p:cNvCxnSpPr/>
          <p:nvPr/>
        </p:nvCxnSpPr>
        <p:spPr>
          <a:xfrm>
            <a:off x="4952987"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F5B2AD-7AE4-46DC-8C63-1F321E2F04E5}"/>
              </a:ext>
            </a:extLst>
          </p:cNvPr>
          <p:cNvCxnSpPr/>
          <p:nvPr/>
        </p:nvCxnSpPr>
        <p:spPr>
          <a:xfrm>
            <a:off x="5791200" y="30522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0827E6-9900-498B-85EA-E4B314B89BB4}"/>
              </a:ext>
            </a:extLst>
          </p:cNvPr>
          <p:cNvCxnSpPr/>
          <p:nvPr/>
        </p:nvCxnSpPr>
        <p:spPr>
          <a:xfrm>
            <a:off x="6781800" y="309616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6BCD79-9A6C-4244-80FF-551EB0E2339B}"/>
              </a:ext>
            </a:extLst>
          </p:cNvPr>
          <p:cNvCxnSpPr>
            <a:cxnSpLocks/>
          </p:cNvCxnSpPr>
          <p:nvPr/>
        </p:nvCxnSpPr>
        <p:spPr>
          <a:xfrm flipH="1">
            <a:off x="1012507" y="2351887"/>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5F94F4-AA80-4AD2-B0AD-A21836A4AA73}"/>
              </a:ext>
            </a:extLst>
          </p:cNvPr>
          <p:cNvSpPr txBox="1"/>
          <p:nvPr/>
        </p:nvSpPr>
        <p:spPr>
          <a:xfrm>
            <a:off x="488458" y="1066800"/>
            <a:ext cx="369139" cy="2308324"/>
          </a:xfrm>
          <a:prstGeom prst="rect">
            <a:avLst/>
          </a:prstGeom>
          <a:noFill/>
        </p:spPr>
        <p:txBody>
          <a:bodyPr wrap="square" rtlCol="0">
            <a:spAutoFit/>
          </a:bodyPr>
          <a:lstStyle/>
          <a:p>
            <a:endParaRPr lang="en-US" dirty="0"/>
          </a:p>
          <a:p>
            <a:r>
              <a:rPr lang="en-US" dirty="0"/>
              <a:t>2</a:t>
            </a:r>
          </a:p>
          <a:p>
            <a:endParaRPr lang="en-US" dirty="0"/>
          </a:p>
          <a:p>
            <a:endParaRPr lang="en-US" dirty="0"/>
          </a:p>
          <a:p>
            <a:r>
              <a:rPr lang="en-US" dirty="0"/>
              <a:t>1</a:t>
            </a:r>
          </a:p>
          <a:p>
            <a:endParaRPr lang="en-US" dirty="0"/>
          </a:p>
          <a:p>
            <a:endParaRPr lang="en-US" dirty="0"/>
          </a:p>
          <a:p>
            <a:r>
              <a:rPr lang="en-US" dirty="0"/>
              <a:t>0</a:t>
            </a:r>
          </a:p>
        </p:txBody>
      </p:sp>
      <p:cxnSp>
        <p:nvCxnSpPr>
          <p:cNvPr id="26" name="Straight Connector 25">
            <a:extLst>
              <a:ext uri="{FF2B5EF4-FFF2-40B4-BE49-F238E27FC236}">
                <a16:creationId xmlns:a16="http://schemas.microsoft.com/office/drawing/2014/main" id="{62D33FAC-E153-44E4-A747-ACDDA84790B7}"/>
              </a:ext>
            </a:extLst>
          </p:cNvPr>
          <p:cNvCxnSpPr>
            <a:cxnSpLocks/>
          </p:cNvCxnSpPr>
          <p:nvPr/>
        </p:nvCxnSpPr>
        <p:spPr>
          <a:xfrm flipH="1">
            <a:off x="990600" y="1528234"/>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3F4418-633C-4854-B90B-E7092181101F}"/>
              </a:ext>
            </a:extLst>
          </p:cNvPr>
          <p:cNvCxnSpPr>
            <a:cxnSpLocks/>
          </p:cNvCxnSpPr>
          <p:nvPr/>
        </p:nvCxnSpPr>
        <p:spPr>
          <a:xfrm flipV="1">
            <a:off x="1297911" y="2366435"/>
            <a:ext cx="5257800"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D91A9C-4102-482C-A9C6-32F9D4D74529}"/>
              </a:ext>
            </a:extLst>
          </p:cNvPr>
          <p:cNvSpPr txBox="1"/>
          <p:nvPr/>
        </p:nvSpPr>
        <p:spPr>
          <a:xfrm>
            <a:off x="4184460" y="1749217"/>
            <a:ext cx="604653" cy="461665"/>
          </a:xfrm>
          <a:prstGeom prst="rect">
            <a:avLst/>
          </a:prstGeom>
          <a:noFill/>
        </p:spPr>
        <p:txBody>
          <a:bodyPr wrap="none" rtlCol="0">
            <a:spAutoFit/>
          </a:bodyPr>
          <a:lstStyle/>
          <a:p>
            <a:r>
              <a:rPr lang="en-US" sz="2400" dirty="0"/>
              <a:t>f(k)</a:t>
            </a:r>
          </a:p>
        </p:txBody>
      </p:sp>
      <p:sp>
        <p:nvSpPr>
          <p:cNvPr id="24" name="Rectangle 23">
            <a:extLst>
              <a:ext uri="{FF2B5EF4-FFF2-40B4-BE49-F238E27FC236}">
                <a16:creationId xmlns:a16="http://schemas.microsoft.com/office/drawing/2014/main" id="{FD396225-6211-47DD-8944-340B274E2A18}"/>
              </a:ext>
            </a:extLst>
          </p:cNvPr>
          <p:cNvSpPr/>
          <p:nvPr/>
        </p:nvSpPr>
        <p:spPr>
          <a:xfrm>
            <a:off x="3838726" y="2362200"/>
            <a:ext cx="331818" cy="921558"/>
          </a:xfrm>
          <a:prstGeom prst="rect">
            <a:avLst/>
          </a:prstGeom>
          <a:solidFill>
            <a:srgbClr val="FFFF00">
              <a:alpha val="4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B306E4A-948D-4B56-9FAE-09C5938324A2}"/>
              </a:ext>
            </a:extLst>
          </p:cNvPr>
          <p:cNvSpPr txBox="1"/>
          <p:nvPr/>
        </p:nvSpPr>
        <p:spPr>
          <a:xfrm>
            <a:off x="1562345" y="1502203"/>
            <a:ext cx="1934312" cy="830997"/>
          </a:xfrm>
          <a:prstGeom prst="rect">
            <a:avLst/>
          </a:prstGeom>
          <a:noFill/>
        </p:spPr>
        <p:txBody>
          <a:bodyPr wrap="none" rtlCol="0">
            <a:spAutoFit/>
          </a:bodyPr>
          <a:lstStyle/>
          <a:p>
            <a:pPr algn="r"/>
            <a:r>
              <a:rPr lang="en-US" sz="2400" dirty="0"/>
              <a:t>g(x-k)</a:t>
            </a:r>
          </a:p>
          <a:p>
            <a:pPr algn="r"/>
            <a:r>
              <a:rPr lang="en-US" sz="2400" dirty="0"/>
              <a:t>where k = 2.8 </a:t>
            </a:r>
          </a:p>
        </p:txBody>
      </p:sp>
      <p:cxnSp>
        <p:nvCxnSpPr>
          <p:cNvPr id="28" name="Straight Arrow Connector 27">
            <a:extLst>
              <a:ext uri="{FF2B5EF4-FFF2-40B4-BE49-F238E27FC236}">
                <a16:creationId xmlns:a16="http://schemas.microsoft.com/office/drawing/2014/main" id="{FA6B13D1-F9AB-42D9-8780-D52163D583A0}"/>
              </a:ext>
            </a:extLst>
          </p:cNvPr>
          <p:cNvCxnSpPr>
            <a:cxnSpLocks/>
          </p:cNvCxnSpPr>
          <p:nvPr/>
        </p:nvCxnSpPr>
        <p:spPr>
          <a:xfrm flipH="1" flipV="1">
            <a:off x="1143000" y="4042650"/>
            <a:ext cx="15938" cy="15316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3762757-0180-489E-991B-81DC0CC2E063}"/>
              </a:ext>
            </a:extLst>
          </p:cNvPr>
          <p:cNvCxnSpPr>
            <a:cxnSpLocks/>
          </p:cNvCxnSpPr>
          <p:nvPr/>
        </p:nvCxnSpPr>
        <p:spPr>
          <a:xfrm>
            <a:off x="1158938" y="5574268"/>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703BED1-10E1-4C40-80D9-01679786CE4C}"/>
              </a:ext>
            </a:extLst>
          </p:cNvPr>
          <p:cNvSpPr txBox="1"/>
          <p:nvPr/>
        </p:nvSpPr>
        <p:spPr>
          <a:xfrm>
            <a:off x="7559738" y="5389602"/>
            <a:ext cx="288862" cy="369332"/>
          </a:xfrm>
          <a:prstGeom prst="rect">
            <a:avLst/>
          </a:prstGeom>
          <a:noFill/>
        </p:spPr>
        <p:txBody>
          <a:bodyPr wrap="none" rtlCol="0">
            <a:spAutoFit/>
          </a:bodyPr>
          <a:lstStyle/>
          <a:p>
            <a:r>
              <a:rPr lang="en-US" dirty="0"/>
              <a:t>k</a:t>
            </a:r>
          </a:p>
        </p:txBody>
      </p:sp>
      <p:cxnSp>
        <p:nvCxnSpPr>
          <p:cNvPr id="35" name="Straight Connector 34">
            <a:extLst>
              <a:ext uri="{FF2B5EF4-FFF2-40B4-BE49-F238E27FC236}">
                <a16:creationId xmlns:a16="http://schemas.microsoft.com/office/drawing/2014/main" id="{412D8088-3140-4942-A948-CC8B9D12F35F}"/>
              </a:ext>
            </a:extLst>
          </p:cNvPr>
          <p:cNvCxnSpPr/>
          <p:nvPr/>
        </p:nvCxnSpPr>
        <p:spPr>
          <a:xfrm>
            <a:off x="22257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EFFDBE-B995-4FF5-9F2C-5F435FAFE214}"/>
              </a:ext>
            </a:extLst>
          </p:cNvPr>
          <p:cNvCxnSpPr/>
          <p:nvPr/>
        </p:nvCxnSpPr>
        <p:spPr>
          <a:xfrm>
            <a:off x="31401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3B87D0-6DA3-44B2-B584-74177FE7D4F5}"/>
              </a:ext>
            </a:extLst>
          </p:cNvPr>
          <p:cNvCxnSpPr/>
          <p:nvPr/>
        </p:nvCxnSpPr>
        <p:spPr>
          <a:xfrm>
            <a:off x="4036526"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83024-DEC3-47E3-8D47-135A582CDB2E}"/>
              </a:ext>
            </a:extLst>
          </p:cNvPr>
          <p:cNvCxnSpPr/>
          <p:nvPr/>
        </p:nvCxnSpPr>
        <p:spPr>
          <a:xfrm>
            <a:off x="4968925"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053835D-1A6F-4377-AF2C-38B902772B67}"/>
              </a:ext>
            </a:extLst>
          </p:cNvPr>
          <p:cNvCxnSpPr/>
          <p:nvPr/>
        </p:nvCxnSpPr>
        <p:spPr>
          <a:xfrm>
            <a:off x="5807138" y="5345725"/>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F20753A-BCE0-4F9C-AFEB-63A3665E7496}"/>
              </a:ext>
            </a:extLst>
          </p:cNvPr>
          <p:cNvCxnSpPr/>
          <p:nvPr/>
        </p:nvCxnSpPr>
        <p:spPr>
          <a:xfrm>
            <a:off x="6797738" y="538960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B23825-4999-4D2F-AF0B-05764F8E03CF}"/>
              </a:ext>
            </a:extLst>
          </p:cNvPr>
          <p:cNvSpPr txBox="1"/>
          <p:nvPr/>
        </p:nvSpPr>
        <p:spPr>
          <a:xfrm>
            <a:off x="504396" y="3360233"/>
            <a:ext cx="369139" cy="2308324"/>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1</a:t>
            </a:r>
          </a:p>
          <a:p>
            <a:endParaRPr lang="en-US" dirty="0"/>
          </a:p>
          <a:p>
            <a:endParaRPr lang="en-US" dirty="0"/>
          </a:p>
          <a:p>
            <a:r>
              <a:rPr lang="en-US" dirty="0"/>
              <a:t>0</a:t>
            </a:r>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39FD8E5D-EFDC-42EB-8F99-0AD382840C01}"/>
                  </a:ext>
                </a:extLst>
              </p:cNvPr>
              <p:cNvSpPr txBox="1">
                <a:spLocks/>
              </p:cNvSpPr>
              <p:nvPr/>
            </p:nvSpPr>
            <p:spPr bwMode="auto">
              <a:xfrm>
                <a:off x="304800" y="6016197"/>
                <a:ext cx="8229600" cy="762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US" sz="2800" dirty="0"/>
                  <a:t>(f*g)(x)=</a:t>
                </a:r>
                <a14:m>
                  <m:oMath xmlns:m="http://schemas.openxmlformats.org/officeDocument/2006/math">
                    <m:nary>
                      <m:naryPr>
                        <m:ctrlPr>
                          <a:rPr lang="en-US" sz="2800" i="1" smtClean="0">
                            <a:latin typeface="Cambria Math" panose="02040503050406030204" pitchFamily="18" charset="0"/>
                          </a:rPr>
                        </m:ctrlPr>
                      </m:naryPr>
                      <m:sub>
                        <m:r>
                          <a:rPr lang="en-US" sz="2800" i="1" smtClean="0">
                            <a:latin typeface="Cambria Math" panose="02040503050406030204" pitchFamily="18" charset="0"/>
                          </a:rPr>
                          <m:t>−∞</m:t>
                        </m:r>
                      </m:sub>
                      <m:sup>
                        <m:r>
                          <a:rPr lang="en-US" sz="2800" i="1" smtClean="0">
                            <a:latin typeface="Cambria Math" panose="02040503050406030204" pitchFamily="18" charset="0"/>
                          </a:rPr>
                          <m:t>∞</m:t>
                        </m:r>
                      </m:sup>
                      <m:e>
                        <m:r>
                          <a:rPr lang="en-US" sz="2800" i="1" smtClean="0">
                            <a:latin typeface="Cambria Math" panose="02040503050406030204" pitchFamily="18" charset="0"/>
                          </a:rPr>
                          <m:t>𝑓</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𝑘</m:t>
                            </m:r>
                          </m:e>
                        </m:d>
                        <m:r>
                          <a:rPr lang="en-US" sz="2800" i="1" smtClean="0">
                            <a:latin typeface="Cambria Math" panose="02040503050406030204" pitchFamily="18" charset="0"/>
                          </a:rPr>
                          <m:t>𝑔</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𝑥</m:t>
                            </m:r>
                            <m:r>
                              <a:rPr lang="en-US" sz="2800" i="1" smtClean="0">
                                <a:latin typeface="Cambria Math" panose="02040503050406030204" pitchFamily="18" charset="0"/>
                              </a:rPr>
                              <m:t>−</m:t>
                            </m:r>
                            <m:r>
                              <a:rPr lang="en-US" sz="2800" i="1" smtClean="0">
                                <a:latin typeface="Cambria Math" panose="02040503050406030204" pitchFamily="18" charset="0"/>
                              </a:rPr>
                              <m:t>𝑘</m:t>
                            </m:r>
                          </m:e>
                        </m:d>
                        <m:r>
                          <a:rPr lang="en-US" sz="2800" i="1" smtClean="0">
                            <a:latin typeface="Cambria Math" panose="02040503050406030204" pitchFamily="18" charset="0"/>
                          </a:rPr>
                          <m:t>𝑑𝑘</m:t>
                        </m:r>
                      </m:e>
                    </m:nary>
                  </m:oMath>
                </a14:m>
                <a:endParaRPr lang="en-US" sz="2800" dirty="0"/>
              </a:p>
            </p:txBody>
          </p:sp>
        </mc:Choice>
        <mc:Fallback xmlns="">
          <p:sp>
            <p:nvSpPr>
              <p:cNvPr id="48" name="Content Placeholder 2">
                <a:extLst>
                  <a:ext uri="{FF2B5EF4-FFF2-40B4-BE49-F238E27FC236}">
                    <a16:creationId xmlns:a16="http://schemas.microsoft.com/office/drawing/2014/main" id="{39FD8E5D-EFDC-42EB-8F99-0AD382840C01}"/>
                  </a:ext>
                </a:extLst>
              </p:cNvPr>
              <p:cNvSpPr txBox="1">
                <a:spLocks noRot="1" noChangeAspect="1" noMove="1" noResize="1" noEditPoints="1" noAdjustHandles="1" noChangeArrowheads="1" noChangeShapeType="1" noTextEdit="1"/>
              </p:cNvSpPr>
              <p:nvPr/>
            </p:nvSpPr>
            <p:spPr bwMode="auto">
              <a:xfrm>
                <a:off x="304800" y="6016197"/>
                <a:ext cx="8229600" cy="76200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9" name="TextBox 48">
            <a:extLst>
              <a:ext uri="{FF2B5EF4-FFF2-40B4-BE49-F238E27FC236}">
                <a16:creationId xmlns:a16="http://schemas.microsoft.com/office/drawing/2014/main" id="{6BF84060-7FC3-4B85-BD6D-5BDEE35BEE33}"/>
              </a:ext>
            </a:extLst>
          </p:cNvPr>
          <p:cNvSpPr txBox="1"/>
          <p:nvPr/>
        </p:nvSpPr>
        <p:spPr>
          <a:xfrm>
            <a:off x="1172793" y="5781268"/>
            <a:ext cx="6264857" cy="369332"/>
          </a:xfrm>
          <a:prstGeom prst="rect">
            <a:avLst/>
          </a:prstGeom>
          <a:noFill/>
        </p:spPr>
        <p:txBody>
          <a:bodyPr wrap="none" rtlCol="0">
            <a:spAutoFit/>
          </a:bodyPr>
          <a:lstStyle/>
          <a:p>
            <a:r>
              <a:rPr lang="en-US" dirty="0"/>
              <a:t>0	1	2	3	4	5	6        </a:t>
            </a:r>
          </a:p>
        </p:txBody>
      </p:sp>
      <p:sp>
        <p:nvSpPr>
          <p:cNvPr id="8" name="Right Triangle 7">
            <a:extLst>
              <a:ext uri="{FF2B5EF4-FFF2-40B4-BE49-F238E27FC236}">
                <a16:creationId xmlns:a16="http://schemas.microsoft.com/office/drawing/2014/main" id="{927B2AC7-360C-4E52-8A18-46B4E649B8DC}"/>
              </a:ext>
            </a:extLst>
          </p:cNvPr>
          <p:cNvSpPr/>
          <p:nvPr/>
        </p:nvSpPr>
        <p:spPr>
          <a:xfrm flipH="1">
            <a:off x="3596444" y="5007509"/>
            <a:ext cx="346714" cy="567563"/>
          </a:xfrm>
          <a:prstGeom prst="r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23601A1-4E29-4055-B6C1-1E02506EF540}"/>
              </a:ext>
            </a:extLst>
          </p:cNvPr>
          <p:cNvSpPr txBox="1"/>
          <p:nvPr/>
        </p:nvSpPr>
        <p:spPr>
          <a:xfrm>
            <a:off x="1649100" y="4451586"/>
            <a:ext cx="4588115" cy="369332"/>
          </a:xfrm>
          <a:prstGeom prst="rect">
            <a:avLst/>
          </a:prstGeom>
          <a:noFill/>
        </p:spPr>
        <p:txBody>
          <a:bodyPr wrap="none" rtlCol="0">
            <a:spAutoFit/>
          </a:bodyPr>
          <a:lstStyle/>
          <a:p>
            <a:r>
              <a:rPr lang="en-US" dirty="0"/>
              <a:t>The convolution is the overlap between f and g</a:t>
            </a:r>
          </a:p>
        </p:txBody>
      </p:sp>
      <p:sp>
        <p:nvSpPr>
          <p:cNvPr id="11" name="Title 10">
            <a:extLst>
              <a:ext uri="{FF2B5EF4-FFF2-40B4-BE49-F238E27FC236}">
                <a16:creationId xmlns:a16="http://schemas.microsoft.com/office/drawing/2014/main" id="{BD65DD6C-524A-41BC-B91E-4551D080B900}"/>
              </a:ext>
            </a:extLst>
          </p:cNvPr>
          <p:cNvSpPr>
            <a:spLocks noGrp="1"/>
          </p:cNvSpPr>
          <p:nvPr>
            <p:ph type="title"/>
          </p:nvPr>
        </p:nvSpPr>
        <p:spPr/>
        <p:txBody>
          <a:bodyPr/>
          <a:lstStyle/>
          <a:p>
            <a:r>
              <a:rPr lang="en-US" dirty="0"/>
              <a:t>Convolution in 1 Dimension</a:t>
            </a:r>
          </a:p>
        </p:txBody>
      </p:sp>
    </p:spTree>
    <p:extLst>
      <p:ext uri="{BB962C8B-B14F-4D97-AF65-F5344CB8AC3E}">
        <p14:creationId xmlns:p14="http://schemas.microsoft.com/office/powerpoint/2010/main" val="892784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6C43B0-3A0F-4A41-B0BC-F620BE7C2064}"/>
              </a:ext>
            </a:extLst>
          </p:cNvPr>
          <p:cNvSpPr>
            <a:spLocks noGrp="1"/>
          </p:cNvSpPr>
          <p:nvPr>
            <p:ph type="sldNum" sz="quarter" idx="12"/>
          </p:nvPr>
        </p:nvSpPr>
        <p:spPr/>
        <p:txBody>
          <a:bodyPr/>
          <a:lstStyle/>
          <a:p>
            <a:pPr>
              <a:defRPr/>
            </a:pPr>
            <a:fld id="{9695C8B4-01A2-485F-8B64-4640E234E3BB}" type="slidenum">
              <a:rPr lang="en-US" altLang="en-US" smtClean="0"/>
              <a:pPr>
                <a:defRPr/>
              </a:pPr>
              <a:t>32</a:t>
            </a:fld>
            <a:endParaRPr lang="en-US" altLang="en-US"/>
          </a:p>
        </p:txBody>
      </p:sp>
      <p:cxnSp>
        <p:nvCxnSpPr>
          <p:cNvPr id="6" name="Straight Arrow Connector 5">
            <a:extLst>
              <a:ext uri="{FF2B5EF4-FFF2-40B4-BE49-F238E27FC236}">
                <a16:creationId xmlns:a16="http://schemas.microsoft.com/office/drawing/2014/main" id="{4FAA98EE-F450-45EF-B6A3-D8BF2BEAA20C}"/>
              </a:ext>
            </a:extLst>
          </p:cNvPr>
          <p:cNvCxnSpPr>
            <a:cxnSpLocks/>
          </p:cNvCxnSpPr>
          <p:nvPr/>
        </p:nvCxnSpPr>
        <p:spPr>
          <a:xfrm flipV="1">
            <a:off x="1143000" y="1227862"/>
            <a:ext cx="0" cy="205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3ADBB0-8F4F-4A0E-AC19-ECF7265084CF}"/>
              </a:ext>
            </a:extLst>
          </p:cNvPr>
          <p:cNvCxnSpPr>
            <a:cxnSpLocks/>
          </p:cNvCxnSpPr>
          <p:nvPr/>
        </p:nvCxnSpPr>
        <p:spPr>
          <a:xfrm>
            <a:off x="1143000" y="3280835"/>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F31187-F548-4854-B127-81B1DC3C7800}"/>
              </a:ext>
            </a:extLst>
          </p:cNvPr>
          <p:cNvSpPr txBox="1"/>
          <p:nvPr/>
        </p:nvSpPr>
        <p:spPr>
          <a:xfrm>
            <a:off x="7543800" y="3096169"/>
            <a:ext cx="288862" cy="369332"/>
          </a:xfrm>
          <a:prstGeom prst="rect">
            <a:avLst/>
          </a:prstGeom>
          <a:noFill/>
        </p:spPr>
        <p:txBody>
          <a:bodyPr wrap="none" rtlCol="0">
            <a:spAutoFit/>
          </a:bodyPr>
          <a:lstStyle/>
          <a:p>
            <a:r>
              <a:rPr lang="en-US" dirty="0"/>
              <a:t>k</a:t>
            </a:r>
          </a:p>
        </p:txBody>
      </p:sp>
      <p:sp>
        <p:nvSpPr>
          <p:cNvPr id="13" name="Rectangle 12">
            <a:extLst>
              <a:ext uri="{FF2B5EF4-FFF2-40B4-BE49-F238E27FC236}">
                <a16:creationId xmlns:a16="http://schemas.microsoft.com/office/drawing/2014/main" id="{A24ADDAE-8F74-4895-9EED-ED263FC09433}"/>
              </a:ext>
            </a:extLst>
          </p:cNvPr>
          <p:cNvSpPr/>
          <p:nvPr/>
        </p:nvSpPr>
        <p:spPr>
          <a:xfrm>
            <a:off x="4020588" y="2388119"/>
            <a:ext cx="932399" cy="888481"/>
          </a:xfrm>
          <a:prstGeom prst="rect">
            <a:avLst/>
          </a:prstGeom>
          <a:solidFill>
            <a:srgbClr val="4F8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9DA12D-3467-4993-B7F8-38BA7FA9547D}"/>
              </a:ext>
            </a:extLst>
          </p:cNvPr>
          <p:cNvSpPr txBox="1"/>
          <p:nvPr/>
        </p:nvSpPr>
        <p:spPr>
          <a:xfrm>
            <a:off x="1143000" y="3585635"/>
            <a:ext cx="6264857" cy="369332"/>
          </a:xfrm>
          <a:prstGeom prst="rect">
            <a:avLst/>
          </a:prstGeom>
          <a:noFill/>
        </p:spPr>
        <p:txBody>
          <a:bodyPr wrap="none" rtlCol="0">
            <a:spAutoFit/>
          </a:bodyPr>
          <a:lstStyle/>
          <a:p>
            <a:r>
              <a:rPr lang="en-US" dirty="0"/>
              <a:t>0	1	2	3	4	5	6        </a:t>
            </a:r>
          </a:p>
        </p:txBody>
      </p:sp>
      <p:cxnSp>
        <p:nvCxnSpPr>
          <p:cNvPr id="16" name="Straight Connector 15">
            <a:extLst>
              <a:ext uri="{FF2B5EF4-FFF2-40B4-BE49-F238E27FC236}">
                <a16:creationId xmlns:a16="http://schemas.microsoft.com/office/drawing/2014/main" id="{7F80DDC8-804B-4766-9A04-73B8D94ED2C8}"/>
              </a:ext>
            </a:extLst>
          </p:cNvPr>
          <p:cNvCxnSpPr/>
          <p:nvPr/>
        </p:nvCxnSpPr>
        <p:spPr>
          <a:xfrm>
            <a:off x="22098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C4B7EF-BCC6-429B-9BDF-1733D7E7F432}"/>
              </a:ext>
            </a:extLst>
          </p:cNvPr>
          <p:cNvCxnSpPr/>
          <p:nvPr/>
        </p:nvCxnSpPr>
        <p:spPr>
          <a:xfrm>
            <a:off x="31242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F4096A-CFA3-4AD8-B155-78841E611064}"/>
              </a:ext>
            </a:extLst>
          </p:cNvPr>
          <p:cNvCxnSpPr/>
          <p:nvPr/>
        </p:nvCxnSpPr>
        <p:spPr>
          <a:xfrm>
            <a:off x="4020588"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0F42F5-732E-4246-9E16-B936419304A1}"/>
              </a:ext>
            </a:extLst>
          </p:cNvPr>
          <p:cNvCxnSpPr/>
          <p:nvPr/>
        </p:nvCxnSpPr>
        <p:spPr>
          <a:xfrm>
            <a:off x="4952987"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F5B2AD-7AE4-46DC-8C63-1F321E2F04E5}"/>
              </a:ext>
            </a:extLst>
          </p:cNvPr>
          <p:cNvCxnSpPr/>
          <p:nvPr/>
        </p:nvCxnSpPr>
        <p:spPr>
          <a:xfrm>
            <a:off x="5791200" y="30522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0827E6-9900-498B-85EA-E4B314B89BB4}"/>
              </a:ext>
            </a:extLst>
          </p:cNvPr>
          <p:cNvCxnSpPr/>
          <p:nvPr/>
        </p:nvCxnSpPr>
        <p:spPr>
          <a:xfrm>
            <a:off x="6781800" y="309616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6BCD79-9A6C-4244-80FF-551EB0E2339B}"/>
              </a:ext>
            </a:extLst>
          </p:cNvPr>
          <p:cNvCxnSpPr>
            <a:cxnSpLocks/>
          </p:cNvCxnSpPr>
          <p:nvPr/>
        </p:nvCxnSpPr>
        <p:spPr>
          <a:xfrm flipH="1">
            <a:off x="1012507" y="2351887"/>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5F94F4-AA80-4AD2-B0AD-A21836A4AA73}"/>
              </a:ext>
            </a:extLst>
          </p:cNvPr>
          <p:cNvSpPr txBox="1"/>
          <p:nvPr/>
        </p:nvSpPr>
        <p:spPr>
          <a:xfrm>
            <a:off x="488458" y="1066800"/>
            <a:ext cx="369139" cy="2308324"/>
          </a:xfrm>
          <a:prstGeom prst="rect">
            <a:avLst/>
          </a:prstGeom>
          <a:noFill/>
        </p:spPr>
        <p:txBody>
          <a:bodyPr wrap="square" rtlCol="0">
            <a:spAutoFit/>
          </a:bodyPr>
          <a:lstStyle/>
          <a:p>
            <a:endParaRPr lang="en-US" dirty="0"/>
          </a:p>
          <a:p>
            <a:r>
              <a:rPr lang="en-US" dirty="0"/>
              <a:t>2</a:t>
            </a:r>
          </a:p>
          <a:p>
            <a:endParaRPr lang="en-US" dirty="0"/>
          </a:p>
          <a:p>
            <a:endParaRPr lang="en-US" dirty="0"/>
          </a:p>
          <a:p>
            <a:r>
              <a:rPr lang="en-US" dirty="0"/>
              <a:t>1</a:t>
            </a:r>
          </a:p>
          <a:p>
            <a:endParaRPr lang="en-US" dirty="0"/>
          </a:p>
          <a:p>
            <a:endParaRPr lang="en-US" dirty="0"/>
          </a:p>
          <a:p>
            <a:r>
              <a:rPr lang="en-US" dirty="0"/>
              <a:t>0</a:t>
            </a:r>
          </a:p>
        </p:txBody>
      </p:sp>
      <p:cxnSp>
        <p:nvCxnSpPr>
          <p:cNvPr id="26" name="Straight Connector 25">
            <a:extLst>
              <a:ext uri="{FF2B5EF4-FFF2-40B4-BE49-F238E27FC236}">
                <a16:creationId xmlns:a16="http://schemas.microsoft.com/office/drawing/2014/main" id="{62D33FAC-E153-44E4-A747-ACDDA84790B7}"/>
              </a:ext>
            </a:extLst>
          </p:cNvPr>
          <p:cNvCxnSpPr>
            <a:cxnSpLocks/>
          </p:cNvCxnSpPr>
          <p:nvPr/>
        </p:nvCxnSpPr>
        <p:spPr>
          <a:xfrm flipH="1">
            <a:off x="990600" y="1528234"/>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3F4418-633C-4854-B90B-E7092181101F}"/>
              </a:ext>
            </a:extLst>
          </p:cNvPr>
          <p:cNvCxnSpPr>
            <a:cxnSpLocks/>
          </p:cNvCxnSpPr>
          <p:nvPr/>
        </p:nvCxnSpPr>
        <p:spPr>
          <a:xfrm flipV="1">
            <a:off x="1297911" y="2366435"/>
            <a:ext cx="5257800"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D91A9C-4102-482C-A9C6-32F9D4D74529}"/>
              </a:ext>
            </a:extLst>
          </p:cNvPr>
          <p:cNvSpPr txBox="1"/>
          <p:nvPr/>
        </p:nvSpPr>
        <p:spPr>
          <a:xfrm>
            <a:off x="4184460" y="1749217"/>
            <a:ext cx="604653" cy="461665"/>
          </a:xfrm>
          <a:prstGeom prst="rect">
            <a:avLst/>
          </a:prstGeom>
          <a:noFill/>
        </p:spPr>
        <p:txBody>
          <a:bodyPr wrap="none" rtlCol="0">
            <a:spAutoFit/>
          </a:bodyPr>
          <a:lstStyle/>
          <a:p>
            <a:r>
              <a:rPr lang="en-US" sz="2400" dirty="0"/>
              <a:t>f(k)</a:t>
            </a:r>
          </a:p>
        </p:txBody>
      </p:sp>
      <p:sp>
        <p:nvSpPr>
          <p:cNvPr id="24" name="Rectangle 23">
            <a:extLst>
              <a:ext uri="{FF2B5EF4-FFF2-40B4-BE49-F238E27FC236}">
                <a16:creationId xmlns:a16="http://schemas.microsoft.com/office/drawing/2014/main" id="{FD396225-6211-47DD-8944-340B274E2A18}"/>
              </a:ext>
            </a:extLst>
          </p:cNvPr>
          <p:cNvSpPr/>
          <p:nvPr/>
        </p:nvSpPr>
        <p:spPr>
          <a:xfrm>
            <a:off x="4011570" y="2365633"/>
            <a:ext cx="331818" cy="921558"/>
          </a:xfrm>
          <a:prstGeom prst="rect">
            <a:avLst/>
          </a:prstGeom>
          <a:solidFill>
            <a:srgbClr val="FFFF00">
              <a:alpha val="4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B306E4A-948D-4B56-9FAE-09C5938324A2}"/>
              </a:ext>
            </a:extLst>
          </p:cNvPr>
          <p:cNvSpPr txBox="1"/>
          <p:nvPr/>
        </p:nvSpPr>
        <p:spPr>
          <a:xfrm>
            <a:off x="1794781" y="1502203"/>
            <a:ext cx="1701876" cy="830997"/>
          </a:xfrm>
          <a:prstGeom prst="rect">
            <a:avLst/>
          </a:prstGeom>
          <a:noFill/>
        </p:spPr>
        <p:txBody>
          <a:bodyPr wrap="none" rtlCol="0">
            <a:spAutoFit/>
          </a:bodyPr>
          <a:lstStyle/>
          <a:p>
            <a:pPr algn="r"/>
            <a:r>
              <a:rPr lang="en-US" sz="2400" dirty="0"/>
              <a:t>g(x-k)</a:t>
            </a:r>
          </a:p>
          <a:p>
            <a:pPr algn="r"/>
            <a:r>
              <a:rPr lang="en-US" sz="2400" dirty="0"/>
              <a:t>where k = 3 </a:t>
            </a:r>
          </a:p>
        </p:txBody>
      </p:sp>
      <p:cxnSp>
        <p:nvCxnSpPr>
          <p:cNvPr id="28" name="Straight Arrow Connector 27">
            <a:extLst>
              <a:ext uri="{FF2B5EF4-FFF2-40B4-BE49-F238E27FC236}">
                <a16:creationId xmlns:a16="http://schemas.microsoft.com/office/drawing/2014/main" id="{FA6B13D1-F9AB-42D9-8780-D52163D583A0}"/>
              </a:ext>
            </a:extLst>
          </p:cNvPr>
          <p:cNvCxnSpPr>
            <a:cxnSpLocks/>
          </p:cNvCxnSpPr>
          <p:nvPr/>
        </p:nvCxnSpPr>
        <p:spPr>
          <a:xfrm flipH="1" flipV="1">
            <a:off x="1143000" y="4042650"/>
            <a:ext cx="15938" cy="15316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3762757-0180-489E-991B-81DC0CC2E063}"/>
              </a:ext>
            </a:extLst>
          </p:cNvPr>
          <p:cNvCxnSpPr>
            <a:cxnSpLocks/>
          </p:cNvCxnSpPr>
          <p:nvPr/>
        </p:nvCxnSpPr>
        <p:spPr>
          <a:xfrm>
            <a:off x="1158938" y="5574268"/>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703BED1-10E1-4C40-80D9-01679786CE4C}"/>
              </a:ext>
            </a:extLst>
          </p:cNvPr>
          <p:cNvSpPr txBox="1"/>
          <p:nvPr/>
        </p:nvSpPr>
        <p:spPr>
          <a:xfrm>
            <a:off x="7559738" y="5389602"/>
            <a:ext cx="288862" cy="369332"/>
          </a:xfrm>
          <a:prstGeom prst="rect">
            <a:avLst/>
          </a:prstGeom>
          <a:noFill/>
        </p:spPr>
        <p:txBody>
          <a:bodyPr wrap="none" rtlCol="0">
            <a:spAutoFit/>
          </a:bodyPr>
          <a:lstStyle/>
          <a:p>
            <a:r>
              <a:rPr lang="en-US" dirty="0"/>
              <a:t>k</a:t>
            </a:r>
          </a:p>
        </p:txBody>
      </p:sp>
      <p:cxnSp>
        <p:nvCxnSpPr>
          <p:cNvPr id="35" name="Straight Connector 34">
            <a:extLst>
              <a:ext uri="{FF2B5EF4-FFF2-40B4-BE49-F238E27FC236}">
                <a16:creationId xmlns:a16="http://schemas.microsoft.com/office/drawing/2014/main" id="{412D8088-3140-4942-A948-CC8B9D12F35F}"/>
              </a:ext>
            </a:extLst>
          </p:cNvPr>
          <p:cNvCxnSpPr/>
          <p:nvPr/>
        </p:nvCxnSpPr>
        <p:spPr>
          <a:xfrm>
            <a:off x="22257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EFFDBE-B995-4FF5-9F2C-5F435FAFE214}"/>
              </a:ext>
            </a:extLst>
          </p:cNvPr>
          <p:cNvCxnSpPr/>
          <p:nvPr/>
        </p:nvCxnSpPr>
        <p:spPr>
          <a:xfrm>
            <a:off x="31401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3B87D0-6DA3-44B2-B584-74177FE7D4F5}"/>
              </a:ext>
            </a:extLst>
          </p:cNvPr>
          <p:cNvCxnSpPr/>
          <p:nvPr/>
        </p:nvCxnSpPr>
        <p:spPr>
          <a:xfrm>
            <a:off x="4036526"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83024-DEC3-47E3-8D47-135A582CDB2E}"/>
              </a:ext>
            </a:extLst>
          </p:cNvPr>
          <p:cNvCxnSpPr/>
          <p:nvPr/>
        </p:nvCxnSpPr>
        <p:spPr>
          <a:xfrm>
            <a:off x="4968925"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053835D-1A6F-4377-AF2C-38B902772B67}"/>
              </a:ext>
            </a:extLst>
          </p:cNvPr>
          <p:cNvCxnSpPr/>
          <p:nvPr/>
        </p:nvCxnSpPr>
        <p:spPr>
          <a:xfrm>
            <a:off x="5807138" y="5345725"/>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F20753A-BCE0-4F9C-AFEB-63A3665E7496}"/>
              </a:ext>
            </a:extLst>
          </p:cNvPr>
          <p:cNvCxnSpPr/>
          <p:nvPr/>
        </p:nvCxnSpPr>
        <p:spPr>
          <a:xfrm>
            <a:off x="6797738" y="538960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B23825-4999-4D2F-AF0B-05764F8E03CF}"/>
              </a:ext>
            </a:extLst>
          </p:cNvPr>
          <p:cNvSpPr txBox="1"/>
          <p:nvPr/>
        </p:nvSpPr>
        <p:spPr>
          <a:xfrm>
            <a:off x="504396" y="3360233"/>
            <a:ext cx="369139" cy="2308324"/>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1</a:t>
            </a:r>
          </a:p>
          <a:p>
            <a:endParaRPr lang="en-US" dirty="0"/>
          </a:p>
          <a:p>
            <a:endParaRPr lang="en-US" dirty="0"/>
          </a:p>
          <a:p>
            <a:r>
              <a:rPr lang="en-US" dirty="0"/>
              <a:t>0</a:t>
            </a:r>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39FD8E5D-EFDC-42EB-8F99-0AD382840C01}"/>
                  </a:ext>
                </a:extLst>
              </p:cNvPr>
              <p:cNvSpPr txBox="1">
                <a:spLocks/>
              </p:cNvSpPr>
              <p:nvPr/>
            </p:nvSpPr>
            <p:spPr bwMode="auto">
              <a:xfrm>
                <a:off x="304800" y="6016197"/>
                <a:ext cx="8229600" cy="762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US" sz="2800" dirty="0"/>
                  <a:t>(f*g)(x)=</a:t>
                </a:r>
                <a14:m>
                  <m:oMath xmlns:m="http://schemas.openxmlformats.org/officeDocument/2006/math">
                    <m:nary>
                      <m:naryPr>
                        <m:ctrlPr>
                          <a:rPr lang="en-US" sz="2800" i="1" smtClean="0">
                            <a:latin typeface="Cambria Math" panose="02040503050406030204" pitchFamily="18" charset="0"/>
                          </a:rPr>
                        </m:ctrlPr>
                      </m:naryPr>
                      <m:sub>
                        <m:r>
                          <a:rPr lang="en-US" sz="2800" i="1" smtClean="0">
                            <a:latin typeface="Cambria Math" panose="02040503050406030204" pitchFamily="18" charset="0"/>
                          </a:rPr>
                          <m:t>−∞</m:t>
                        </m:r>
                      </m:sub>
                      <m:sup>
                        <m:r>
                          <a:rPr lang="en-US" sz="2800" i="1" smtClean="0">
                            <a:latin typeface="Cambria Math" panose="02040503050406030204" pitchFamily="18" charset="0"/>
                          </a:rPr>
                          <m:t>∞</m:t>
                        </m:r>
                      </m:sup>
                      <m:e>
                        <m:r>
                          <a:rPr lang="en-US" sz="2800" i="1" smtClean="0">
                            <a:latin typeface="Cambria Math" panose="02040503050406030204" pitchFamily="18" charset="0"/>
                          </a:rPr>
                          <m:t>𝑓</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𝑘</m:t>
                            </m:r>
                          </m:e>
                        </m:d>
                        <m:r>
                          <a:rPr lang="en-US" sz="2800" i="1" smtClean="0">
                            <a:latin typeface="Cambria Math" panose="02040503050406030204" pitchFamily="18" charset="0"/>
                          </a:rPr>
                          <m:t>𝑔</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𝑥</m:t>
                            </m:r>
                            <m:r>
                              <a:rPr lang="en-US" sz="2800" i="1" smtClean="0">
                                <a:latin typeface="Cambria Math" panose="02040503050406030204" pitchFamily="18" charset="0"/>
                              </a:rPr>
                              <m:t>−</m:t>
                            </m:r>
                            <m:r>
                              <a:rPr lang="en-US" sz="2800" i="1" smtClean="0">
                                <a:latin typeface="Cambria Math" panose="02040503050406030204" pitchFamily="18" charset="0"/>
                              </a:rPr>
                              <m:t>𝑘</m:t>
                            </m:r>
                          </m:e>
                        </m:d>
                        <m:r>
                          <a:rPr lang="en-US" sz="2800" i="1" smtClean="0">
                            <a:latin typeface="Cambria Math" panose="02040503050406030204" pitchFamily="18" charset="0"/>
                          </a:rPr>
                          <m:t>𝑑𝑘</m:t>
                        </m:r>
                      </m:e>
                    </m:nary>
                  </m:oMath>
                </a14:m>
                <a:endParaRPr lang="en-US" sz="2800" dirty="0"/>
              </a:p>
            </p:txBody>
          </p:sp>
        </mc:Choice>
        <mc:Fallback xmlns="">
          <p:sp>
            <p:nvSpPr>
              <p:cNvPr id="48" name="Content Placeholder 2">
                <a:extLst>
                  <a:ext uri="{FF2B5EF4-FFF2-40B4-BE49-F238E27FC236}">
                    <a16:creationId xmlns:a16="http://schemas.microsoft.com/office/drawing/2014/main" id="{39FD8E5D-EFDC-42EB-8F99-0AD382840C01}"/>
                  </a:ext>
                </a:extLst>
              </p:cNvPr>
              <p:cNvSpPr txBox="1">
                <a:spLocks noRot="1" noChangeAspect="1" noMove="1" noResize="1" noEditPoints="1" noAdjustHandles="1" noChangeArrowheads="1" noChangeShapeType="1" noTextEdit="1"/>
              </p:cNvSpPr>
              <p:nvPr/>
            </p:nvSpPr>
            <p:spPr bwMode="auto">
              <a:xfrm>
                <a:off x="304800" y="6016197"/>
                <a:ext cx="8229600" cy="76200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9" name="TextBox 48">
            <a:extLst>
              <a:ext uri="{FF2B5EF4-FFF2-40B4-BE49-F238E27FC236}">
                <a16:creationId xmlns:a16="http://schemas.microsoft.com/office/drawing/2014/main" id="{6BF84060-7FC3-4B85-BD6D-5BDEE35BEE33}"/>
              </a:ext>
            </a:extLst>
          </p:cNvPr>
          <p:cNvSpPr txBox="1"/>
          <p:nvPr/>
        </p:nvSpPr>
        <p:spPr>
          <a:xfrm>
            <a:off x="1172793" y="5781268"/>
            <a:ext cx="6264857" cy="369332"/>
          </a:xfrm>
          <a:prstGeom prst="rect">
            <a:avLst/>
          </a:prstGeom>
          <a:noFill/>
        </p:spPr>
        <p:txBody>
          <a:bodyPr wrap="none" rtlCol="0">
            <a:spAutoFit/>
          </a:bodyPr>
          <a:lstStyle/>
          <a:p>
            <a:r>
              <a:rPr lang="en-US" dirty="0"/>
              <a:t>0	1	2	3	4	5	6        </a:t>
            </a:r>
          </a:p>
        </p:txBody>
      </p:sp>
      <p:sp>
        <p:nvSpPr>
          <p:cNvPr id="43" name="Right Triangle 42">
            <a:extLst>
              <a:ext uri="{FF2B5EF4-FFF2-40B4-BE49-F238E27FC236}">
                <a16:creationId xmlns:a16="http://schemas.microsoft.com/office/drawing/2014/main" id="{A255F950-8220-4065-996F-7DA8A0C0E4EF}"/>
              </a:ext>
            </a:extLst>
          </p:cNvPr>
          <p:cNvSpPr/>
          <p:nvPr/>
        </p:nvSpPr>
        <p:spPr>
          <a:xfrm flipH="1">
            <a:off x="3596445" y="4800600"/>
            <a:ext cx="440081" cy="774472"/>
          </a:xfrm>
          <a:prstGeom prst="rtTriangl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4813E-502D-4005-81D2-7A5196EEA123}"/>
              </a:ext>
            </a:extLst>
          </p:cNvPr>
          <p:cNvSpPr>
            <a:spLocks noGrp="1"/>
          </p:cNvSpPr>
          <p:nvPr>
            <p:ph type="title"/>
          </p:nvPr>
        </p:nvSpPr>
        <p:spPr/>
        <p:txBody>
          <a:bodyPr/>
          <a:lstStyle/>
          <a:p>
            <a:r>
              <a:rPr lang="en-US" dirty="0"/>
              <a:t>Convolution in 1 Dimension</a:t>
            </a:r>
          </a:p>
        </p:txBody>
      </p:sp>
    </p:spTree>
    <p:extLst>
      <p:ext uri="{BB962C8B-B14F-4D97-AF65-F5344CB8AC3E}">
        <p14:creationId xmlns:p14="http://schemas.microsoft.com/office/powerpoint/2010/main" val="910134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6C43B0-3A0F-4A41-B0BC-F620BE7C2064}"/>
              </a:ext>
            </a:extLst>
          </p:cNvPr>
          <p:cNvSpPr>
            <a:spLocks noGrp="1"/>
          </p:cNvSpPr>
          <p:nvPr>
            <p:ph type="sldNum" sz="quarter" idx="12"/>
          </p:nvPr>
        </p:nvSpPr>
        <p:spPr/>
        <p:txBody>
          <a:bodyPr/>
          <a:lstStyle/>
          <a:p>
            <a:pPr>
              <a:defRPr/>
            </a:pPr>
            <a:fld id="{9695C8B4-01A2-485F-8B64-4640E234E3BB}" type="slidenum">
              <a:rPr lang="en-US" altLang="en-US" smtClean="0"/>
              <a:pPr>
                <a:defRPr/>
              </a:pPr>
              <a:t>33</a:t>
            </a:fld>
            <a:endParaRPr lang="en-US" altLang="en-US"/>
          </a:p>
        </p:txBody>
      </p:sp>
      <p:cxnSp>
        <p:nvCxnSpPr>
          <p:cNvPr id="6" name="Straight Arrow Connector 5">
            <a:extLst>
              <a:ext uri="{FF2B5EF4-FFF2-40B4-BE49-F238E27FC236}">
                <a16:creationId xmlns:a16="http://schemas.microsoft.com/office/drawing/2014/main" id="{4FAA98EE-F450-45EF-B6A3-D8BF2BEAA20C}"/>
              </a:ext>
            </a:extLst>
          </p:cNvPr>
          <p:cNvCxnSpPr>
            <a:cxnSpLocks/>
          </p:cNvCxnSpPr>
          <p:nvPr/>
        </p:nvCxnSpPr>
        <p:spPr>
          <a:xfrm flipV="1">
            <a:off x="1143000" y="1227862"/>
            <a:ext cx="0" cy="205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3ADBB0-8F4F-4A0E-AC19-ECF7265084CF}"/>
              </a:ext>
            </a:extLst>
          </p:cNvPr>
          <p:cNvCxnSpPr>
            <a:cxnSpLocks/>
          </p:cNvCxnSpPr>
          <p:nvPr/>
        </p:nvCxnSpPr>
        <p:spPr>
          <a:xfrm>
            <a:off x="1143000" y="3280835"/>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F31187-F548-4854-B127-81B1DC3C7800}"/>
              </a:ext>
            </a:extLst>
          </p:cNvPr>
          <p:cNvSpPr txBox="1"/>
          <p:nvPr/>
        </p:nvSpPr>
        <p:spPr>
          <a:xfrm>
            <a:off x="7543800" y="3096169"/>
            <a:ext cx="288862" cy="369332"/>
          </a:xfrm>
          <a:prstGeom prst="rect">
            <a:avLst/>
          </a:prstGeom>
          <a:noFill/>
        </p:spPr>
        <p:txBody>
          <a:bodyPr wrap="none" rtlCol="0">
            <a:spAutoFit/>
          </a:bodyPr>
          <a:lstStyle/>
          <a:p>
            <a:r>
              <a:rPr lang="en-US" dirty="0"/>
              <a:t>k</a:t>
            </a:r>
          </a:p>
        </p:txBody>
      </p:sp>
      <p:sp>
        <p:nvSpPr>
          <p:cNvPr id="13" name="Rectangle 12">
            <a:extLst>
              <a:ext uri="{FF2B5EF4-FFF2-40B4-BE49-F238E27FC236}">
                <a16:creationId xmlns:a16="http://schemas.microsoft.com/office/drawing/2014/main" id="{A24ADDAE-8F74-4895-9EED-ED263FC09433}"/>
              </a:ext>
            </a:extLst>
          </p:cNvPr>
          <p:cNvSpPr/>
          <p:nvPr/>
        </p:nvSpPr>
        <p:spPr>
          <a:xfrm>
            <a:off x="4020588" y="2388119"/>
            <a:ext cx="932399" cy="888481"/>
          </a:xfrm>
          <a:prstGeom prst="rect">
            <a:avLst/>
          </a:prstGeom>
          <a:solidFill>
            <a:srgbClr val="4F8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9DA12D-3467-4993-B7F8-38BA7FA9547D}"/>
              </a:ext>
            </a:extLst>
          </p:cNvPr>
          <p:cNvSpPr txBox="1"/>
          <p:nvPr/>
        </p:nvSpPr>
        <p:spPr>
          <a:xfrm>
            <a:off x="1143000" y="3585635"/>
            <a:ext cx="6264857" cy="369332"/>
          </a:xfrm>
          <a:prstGeom prst="rect">
            <a:avLst/>
          </a:prstGeom>
          <a:noFill/>
        </p:spPr>
        <p:txBody>
          <a:bodyPr wrap="none" rtlCol="0">
            <a:spAutoFit/>
          </a:bodyPr>
          <a:lstStyle/>
          <a:p>
            <a:r>
              <a:rPr lang="en-US" dirty="0"/>
              <a:t>0	1	2	3	4	5	6        </a:t>
            </a:r>
          </a:p>
        </p:txBody>
      </p:sp>
      <p:cxnSp>
        <p:nvCxnSpPr>
          <p:cNvPr id="16" name="Straight Connector 15">
            <a:extLst>
              <a:ext uri="{FF2B5EF4-FFF2-40B4-BE49-F238E27FC236}">
                <a16:creationId xmlns:a16="http://schemas.microsoft.com/office/drawing/2014/main" id="{7F80DDC8-804B-4766-9A04-73B8D94ED2C8}"/>
              </a:ext>
            </a:extLst>
          </p:cNvPr>
          <p:cNvCxnSpPr/>
          <p:nvPr/>
        </p:nvCxnSpPr>
        <p:spPr>
          <a:xfrm>
            <a:off x="22098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C4B7EF-BCC6-429B-9BDF-1733D7E7F432}"/>
              </a:ext>
            </a:extLst>
          </p:cNvPr>
          <p:cNvCxnSpPr/>
          <p:nvPr/>
        </p:nvCxnSpPr>
        <p:spPr>
          <a:xfrm>
            <a:off x="31242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F4096A-CFA3-4AD8-B155-78841E611064}"/>
              </a:ext>
            </a:extLst>
          </p:cNvPr>
          <p:cNvCxnSpPr/>
          <p:nvPr/>
        </p:nvCxnSpPr>
        <p:spPr>
          <a:xfrm>
            <a:off x="4020588"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0F42F5-732E-4246-9E16-B936419304A1}"/>
              </a:ext>
            </a:extLst>
          </p:cNvPr>
          <p:cNvCxnSpPr/>
          <p:nvPr/>
        </p:nvCxnSpPr>
        <p:spPr>
          <a:xfrm>
            <a:off x="4952987"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F5B2AD-7AE4-46DC-8C63-1F321E2F04E5}"/>
              </a:ext>
            </a:extLst>
          </p:cNvPr>
          <p:cNvCxnSpPr/>
          <p:nvPr/>
        </p:nvCxnSpPr>
        <p:spPr>
          <a:xfrm>
            <a:off x="5791200" y="30522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0827E6-9900-498B-85EA-E4B314B89BB4}"/>
              </a:ext>
            </a:extLst>
          </p:cNvPr>
          <p:cNvCxnSpPr/>
          <p:nvPr/>
        </p:nvCxnSpPr>
        <p:spPr>
          <a:xfrm>
            <a:off x="6781800" y="309616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6BCD79-9A6C-4244-80FF-551EB0E2339B}"/>
              </a:ext>
            </a:extLst>
          </p:cNvPr>
          <p:cNvCxnSpPr>
            <a:cxnSpLocks/>
          </p:cNvCxnSpPr>
          <p:nvPr/>
        </p:nvCxnSpPr>
        <p:spPr>
          <a:xfrm flipH="1">
            <a:off x="1012507" y="2351887"/>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5F94F4-AA80-4AD2-B0AD-A21836A4AA73}"/>
              </a:ext>
            </a:extLst>
          </p:cNvPr>
          <p:cNvSpPr txBox="1"/>
          <p:nvPr/>
        </p:nvSpPr>
        <p:spPr>
          <a:xfrm>
            <a:off x="488458" y="1066800"/>
            <a:ext cx="369139" cy="2308324"/>
          </a:xfrm>
          <a:prstGeom prst="rect">
            <a:avLst/>
          </a:prstGeom>
          <a:noFill/>
        </p:spPr>
        <p:txBody>
          <a:bodyPr wrap="square" rtlCol="0">
            <a:spAutoFit/>
          </a:bodyPr>
          <a:lstStyle/>
          <a:p>
            <a:endParaRPr lang="en-US" dirty="0"/>
          </a:p>
          <a:p>
            <a:r>
              <a:rPr lang="en-US" dirty="0"/>
              <a:t>2</a:t>
            </a:r>
          </a:p>
          <a:p>
            <a:endParaRPr lang="en-US" dirty="0"/>
          </a:p>
          <a:p>
            <a:endParaRPr lang="en-US" dirty="0"/>
          </a:p>
          <a:p>
            <a:r>
              <a:rPr lang="en-US" dirty="0"/>
              <a:t>1</a:t>
            </a:r>
          </a:p>
          <a:p>
            <a:endParaRPr lang="en-US" dirty="0"/>
          </a:p>
          <a:p>
            <a:endParaRPr lang="en-US" dirty="0"/>
          </a:p>
          <a:p>
            <a:r>
              <a:rPr lang="en-US" dirty="0"/>
              <a:t>0</a:t>
            </a:r>
          </a:p>
        </p:txBody>
      </p:sp>
      <p:cxnSp>
        <p:nvCxnSpPr>
          <p:cNvPr id="26" name="Straight Connector 25">
            <a:extLst>
              <a:ext uri="{FF2B5EF4-FFF2-40B4-BE49-F238E27FC236}">
                <a16:creationId xmlns:a16="http://schemas.microsoft.com/office/drawing/2014/main" id="{62D33FAC-E153-44E4-A747-ACDDA84790B7}"/>
              </a:ext>
            </a:extLst>
          </p:cNvPr>
          <p:cNvCxnSpPr>
            <a:cxnSpLocks/>
          </p:cNvCxnSpPr>
          <p:nvPr/>
        </p:nvCxnSpPr>
        <p:spPr>
          <a:xfrm flipH="1">
            <a:off x="990600" y="1528234"/>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3F4418-633C-4854-B90B-E7092181101F}"/>
              </a:ext>
            </a:extLst>
          </p:cNvPr>
          <p:cNvCxnSpPr>
            <a:cxnSpLocks/>
          </p:cNvCxnSpPr>
          <p:nvPr/>
        </p:nvCxnSpPr>
        <p:spPr>
          <a:xfrm flipV="1">
            <a:off x="1297911" y="2366435"/>
            <a:ext cx="5257800"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D91A9C-4102-482C-A9C6-32F9D4D74529}"/>
              </a:ext>
            </a:extLst>
          </p:cNvPr>
          <p:cNvSpPr txBox="1"/>
          <p:nvPr/>
        </p:nvSpPr>
        <p:spPr>
          <a:xfrm>
            <a:off x="4184460" y="1749217"/>
            <a:ext cx="604653" cy="461665"/>
          </a:xfrm>
          <a:prstGeom prst="rect">
            <a:avLst/>
          </a:prstGeom>
          <a:noFill/>
        </p:spPr>
        <p:txBody>
          <a:bodyPr wrap="none" rtlCol="0">
            <a:spAutoFit/>
          </a:bodyPr>
          <a:lstStyle/>
          <a:p>
            <a:r>
              <a:rPr lang="en-US" sz="2400" dirty="0"/>
              <a:t>f(k)</a:t>
            </a:r>
          </a:p>
        </p:txBody>
      </p:sp>
      <p:sp>
        <p:nvSpPr>
          <p:cNvPr id="24" name="Rectangle 23">
            <a:extLst>
              <a:ext uri="{FF2B5EF4-FFF2-40B4-BE49-F238E27FC236}">
                <a16:creationId xmlns:a16="http://schemas.microsoft.com/office/drawing/2014/main" id="{FD396225-6211-47DD-8944-340B274E2A18}"/>
              </a:ext>
            </a:extLst>
          </p:cNvPr>
          <p:cNvSpPr/>
          <p:nvPr/>
        </p:nvSpPr>
        <p:spPr>
          <a:xfrm>
            <a:off x="4609099" y="2379488"/>
            <a:ext cx="331818" cy="921558"/>
          </a:xfrm>
          <a:prstGeom prst="rect">
            <a:avLst/>
          </a:prstGeom>
          <a:solidFill>
            <a:srgbClr val="FFFF00">
              <a:alpha val="4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B306E4A-948D-4B56-9FAE-09C5938324A2}"/>
              </a:ext>
            </a:extLst>
          </p:cNvPr>
          <p:cNvSpPr txBox="1"/>
          <p:nvPr/>
        </p:nvSpPr>
        <p:spPr>
          <a:xfrm>
            <a:off x="5079924" y="1459266"/>
            <a:ext cx="1934312" cy="830997"/>
          </a:xfrm>
          <a:prstGeom prst="rect">
            <a:avLst/>
          </a:prstGeom>
          <a:noFill/>
        </p:spPr>
        <p:txBody>
          <a:bodyPr wrap="none" rtlCol="0">
            <a:spAutoFit/>
          </a:bodyPr>
          <a:lstStyle/>
          <a:p>
            <a:r>
              <a:rPr lang="en-US" sz="2400" dirty="0"/>
              <a:t>g(x-k)</a:t>
            </a:r>
          </a:p>
          <a:p>
            <a:r>
              <a:rPr lang="en-US" sz="2400" dirty="0"/>
              <a:t>where k = 3.7 </a:t>
            </a:r>
          </a:p>
        </p:txBody>
      </p:sp>
      <p:cxnSp>
        <p:nvCxnSpPr>
          <p:cNvPr id="28" name="Straight Arrow Connector 27">
            <a:extLst>
              <a:ext uri="{FF2B5EF4-FFF2-40B4-BE49-F238E27FC236}">
                <a16:creationId xmlns:a16="http://schemas.microsoft.com/office/drawing/2014/main" id="{FA6B13D1-F9AB-42D9-8780-D52163D583A0}"/>
              </a:ext>
            </a:extLst>
          </p:cNvPr>
          <p:cNvCxnSpPr>
            <a:cxnSpLocks/>
          </p:cNvCxnSpPr>
          <p:nvPr/>
        </p:nvCxnSpPr>
        <p:spPr>
          <a:xfrm flipH="1" flipV="1">
            <a:off x="1143000" y="4042650"/>
            <a:ext cx="15938" cy="15316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3762757-0180-489E-991B-81DC0CC2E063}"/>
              </a:ext>
            </a:extLst>
          </p:cNvPr>
          <p:cNvCxnSpPr>
            <a:cxnSpLocks/>
          </p:cNvCxnSpPr>
          <p:nvPr/>
        </p:nvCxnSpPr>
        <p:spPr>
          <a:xfrm>
            <a:off x="1158938" y="5574268"/>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703BED1-10E1-4C40-80D9-01679786CE4C}"/>
              </a:ext>
            </a:extLst>
          </p:cNvPr>
          <p:cNvSpPr txBox="1"/>
          <p:nvPr/>
        </p:nvSpPr>
        <p:spPr>
          <a:xfrm>
            <a:off x="7559738" y="5389602"/>
            <a:ext cx="288862" cy="369332"/>
          </a:xfrm>
          <a:prstGeom prst="rect">
            <a:avLst/>
          </a:prstGeom>
          <a:noFill/>
        </p:spPr>
        <p:txBody>
          <a:bodyPr wrap="none" rtlCol="0">
            <a:spAutoFit/>
          </a:bodyPr>
          <a:lstStyle/>
          <a:p>
            <a:r>
              <a:rPr lang="en-US" dirty="0"/>
              <a:t>k</a:t>
            </a:r>
          </a:p>
        </p:txBody>
      </p:sp>
      <p:cxnSp>
        <p:nvCxnSpPr>
          <p:cNvPr id="35" name="Straight Connector 34">
            <a:extLst>
              <a:ext uri="{FF2B5EF4-FFF2-40B4-BE49-F238E27FC236}">
                <a16:creationId xmlns:a16="http://schemas.microsoft.com/office/drawing/2014/main" id="{412D8088-3140-4942-A948-CC8B9D12F35F}"/>
              </a:ext>
            </a:extLst>
          </p:cNvPr>
          <p:cNvCxnSpPr/>
          <p:nvPr/>
        </p:nvCxnSpPr>
        <p:spPr>
          <a:xfrm>
            <a:off x="22257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EFFDBE-B995-4FF5-9F2C-5F435FAFE214}"/>
              </a:ext>
            </a:extLst>
          </p:cNvPr>
          <p:cNvCxnSpPr/>
          <p:nvPr/>
        </p:nvCxnSpPr>
        <p:spPr>
          <a:xfrm>
            <a:off x="31401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3B87D0-6DA3-44B2-B584-74177FE7D4F5}"/>
              </a:ext>
            </a:extLst>
          </p:cNvPr>
          <p:cNvCxnSpPr/>
          <p:nvPr/>
        </p:nvCxnSpPr>
        <p:spPr>
          <a:xfrm>
            <a:off x="4036526"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83024-DEC3-47E3-8D47-135A582CDB2E}"/>
              </a:ext>
            </a:extLst>
          </p:cNvPr>
          <p:cNvCxnSpPr/>
          <p:nvPr/>
        </p:nvCxnSpPr>
        <p:spPr>
          <a:xfrm>
            <a:off x="4968925"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053835D-1A6F-4377-AF2C-38B902772B67}"/>
              </a:ext>
            </a:extLst>
          </p:cNvPr>
          <p:cNvCxnSpPr/>
          <p:nvPr/>
        </p:nvCxnSpPr>
        <p:spPr>
          <a:xfrm>
            <a:off x="5807138" y="5345725"/>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F20753A-BCE0-4F9C-AFEB-63A3665E7496}"/>
              </a:ext>
            </a:extLst>
          </p:cNvPr>
          <p:cNvCxnSpPr/>
          <p:nvPr/>
        </p:nvCxnSpPr>
        <p:spPr>
          <a:xfrm>
            <a:off x="6797738" y="538960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B23825-4999-4D2F-AF0B-05764F8E03CF}"/>
              </a:ext>
            </a:extLst>
          </p:cNvPr>
          <p:cNvSpPr txBox="1"/>
          <p:nvPr/>
        </p:nvSpPr>
        <p:spPr>
          <a:xfrm>
            <a:off x="504396" y="3360233"/>
            <a:ext cx="369139" cy="2308324"/>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1</a:t>
            </a:r>
          </a:p>
          <a:p>
            <a:endParaRPr lang="en-US" dirty="0"/>
          </a:p>
          <a:p>
            <a:endParaRPr lang="en-US" dirty="0"/>
          </a:p>
          <a:p>
            <a:r>
              <a:rPr lang="en-US" dirty="0"/>
              <a:t>0</a:t>
            </a:r>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39FD8E5D-EFDC-42EB-8F99-0AD382840C01}"/>
                  </a:ext>
                </a:extLst>
              </p:cNvPr>
              <p:cNvSpPr txBox="1">
                <a:spLocks/>
              </p:cNvSpPr>
              <p:nvPr/>
            </p:nvSpPr>
            <p:spPr bwMode="auto">
              <a:xfrm>
                <a:off x="304800" y="6016197"/>
                <a:ext cx="8229600" cy="762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US" sz="2800" dirty="0"/>
                  <a:t>(f*g)(x)=</a:t>
                </a:r>
                <a14:m>
                  <m:oMath xmlns:m="http://schemas.openxmlformats.org/officeDocument/2006/math">
                    <m:nary>
                      <m:naryPr>
                        <m:ctrlPr>
                          <a:rPr lang="en-US" sz="2800" i="1" smtClean="0">
                            <a:latin typeface="Cambria Math" panose="02040503050406030204" pitchFamily="18" charset="0"/>
                          </a:rPr>
                        </m:ctrlPr>
                      </m:naryPr>
                      <m:sub>
                        <m:r>
                          <a:rPr lang="en-US" sz="2800" i="1" smtClean="0">
                            <a:latin typeface="Cambria Math" panose="02040503050406030204" pitchFamily="18" charset="0"/>
                          </a:rPr>
                          <m:t>−∞</m:t>
                        </m:r>
                      </m:sub>
                      <m:sup>
                        <m:r>
                          <a:rPr lang="en-US" sz="2800" i="1" smtClean="0">
                            <a:latin typeface="Cambria Math" panose="02040503050406030204" pitchFamily="18" charset="0"/>
                          </a:rPr>
                          <m:t>∞</m:t>
                        </m:r>
                      </m:sup>
                      <m:e>
                        <m:r>
                          <a:rPr lang="en-US" sz="2800" i="1" smtClean="0">
                            <a:latin typeface="Cambria Math" panose="02040503050406030204" pitchFamily="18" charset="0"/>
                          </a:rPr>
                          <m:t>𝑓</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𝑘</m:t>
                            </m:r>
                          </m:e>
                        </m:d>
                        <m:r>
                          <a:rPr lang="en-US" sz="2800" i="1" smtClean="0">
                            <a:latin typeface="Cambria Math" panose="02040503050406030204" pitchFamily="18" charset="0"/>
                          </a:rPr>
                          <m:t>𝑔</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𝑥</m:t>
                            </m:r>
                            <m:r>
                              <a:rPr lang="en-US" sz="2800" i="1" smtClean="0">
                                <a:latin typeface="Cambria Math" panose="02040503050406030204" pitchFamily="18" charset="0"/>
                              </a:rPr>
                              <m:t>−</m:t>
                            </m:r>
                            <m:r>
                              <a:rPr lang="en-US" sz="2800" i="1" smtClean="0">
                                <a:latin typeface="Cambria Math" panose="02040503050406030204" pitchFamily="18" charset="0"/>
                              </a:rPr>
                              <m:t>𝑘</m:t>
                            </m:r>
                          </m:e>
                        </m:d>
                        <m:r>
                          <a:rPr lang="en-US" sz="2800" i="1" smtClean="0">
                            <a:latin typeface="Cambria Math" panose="02040503050406030204" pitchFamily="18" charset="0"/>
                          </a:rPr>
                          <m:t>𝑑𝑘</m:t>
                        </m:r>
                      </m:e>
                    </m:nary>
                  </m:oMath>
                </a14:m>
                <a:endParaRPr lang="en-US" sz="2800" dirty="0"/>
              </a:p>
            </p:txBody>
          </p:sp>
        </mc:Choice>
        <mc:Fallback xmlns="">
          <p:sp>
            <p:nvSpPr>
              <p:cNvPr id="48" name="Content Placeholder 2">
                <a:extLst>
                  <a:ext uri="{FF2B5EF4-FFF2-40B4-BE49-F238E27FC236}">
                    <a16:creationId xmlns:a16="http://schemas.microsoft.com/office/drawing/2014/main" id="{39FD8E5D-EFDC-42EB-8F99-0AD382840C01}"/>
                  </a:ext>
                </a:extLst>
              </p:cNvPr>
              <p:cNvSpPr txBox="1">
                <a:spLocks noRot="1" noChangeAspect="1" noMove="1" noResize="1" noEditPoints="1" noAdjustHandles="1" noChangeArrowheads="1" noChangeShapeType="1" noTextEdit="1"/>
              </p:cNvSpPr>
              <p:nvPr/>
            </p:nvSpPr>
            <p:spPr bwMode="auto">
              <a:xfrm>
                <a:off x="304800" y="6016197"/>
                <a:ext cx="8229600" cy="76200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9" name="TextBox 48">
            <a:extLst>
              <a:ext uri="{FF2B5EF4-FFF2-40B4-BE49-F238E27FC236}">
                <a16:creationId xmlns:a16="http://schemas.microsoft.com/office/drawing/2014/main" id="{6BF84060-7FC3-4B85-BD6D-5BDEE35BEE33}"/>
              </a:ext>
            </a:extLst>
          </p:cNvPr>
          <p:cNvSpPr txBox="1"/>
          <p:nvPr/>
        </p:nvSpPr>
        <p:spPr>
          <a:xfrm>
            <a:off x="1172793" y="5781268"/>
            <a:ext cx="6264857" cy="369332"/>
          </a:xfrm>
          <a:prstGeom prst="rect">
            <a:avLst/>
          </a:prstGeom>
          <a:noFill/>
        </p:spPr>
        <p:txBody>
          <a:bodyPr wrap="none" rtlCol="0">
            <a:spAutoFit/>
          </a:bodyPr>
          <a:lstStyle/>
          <a:p>
            <a:r>
              <a:rPr lang="en-US" dirty="0"/>
              <a:t>0	1	2	3	4	5	6        </a:t>
            </a:r>
          </a:p>
        </p:txBody>
      </p:sp>
      <p:sp>
        <p:nvSpPr>
          <p:cNvPr id="41" name="Right Triangle 40">
            <a:extLst>
              <a:ext uri="{FF2B5EF4-FFF2-40B4-BE49-F238E27FC236}">
                <a16:creationId xmlns:a16="http://schemas.microsoft.com/office/drawing/2014/main" id="{E53C8EEE-E114-4D0B-AC7F-32196E9F6692}"/>
              </a:ext>
            </a:extLst>
          </p:cNvPr>
          <p:cNvSpPr/>
          <p:nvPr/>
        </p:nvSpPr>
        <p:spPr>
          <a:xfrm flipH="1">
            <a:off x="3596444" y="4686591"/>
            <a:ext cx="440081" cy="888481"/>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CDB3B78-98FA-4364-9BF1-1B16ADBDE1E2}"/>
              </a:ext>
            </a:extLst>
          </p:cNvPr>
          <p:cNvSpPr/>
          <p:nvPr/>
        </p:nvSpPr>
        <p:spPr>
          <a:xfrm>
            <a:off x="4020588" y="4693761"/>
            <a:ext cx="932399" cy="8884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F968D-A56B-46A9-9093-1C2F8025A4B0}"/>
              </a:ext>
            </a:extLst>
          </p:cNvPr>
          <p:cNvSpPr>
            <a:spLocks noGrp="1"/>
          </p:cNvSpPr>
          <p:nvPr>
            <p:ph type="title"/>
          </p:nvPr>
        </p:nvSpPr>
        <p:spPr/>
        <p:txBody>
          <a:bodyPr/>
          <a:lstStyle/>
          <a:p>
            <a:r>
              <a:rPr lang="en-US" dirty="0"/>
              <a:t>Convolution in 1 Dimension</a:t>
            </a:r>
          </a:p>
        </p:txBody>
      </p:sp>
    </p:spTree>
    <p:extLst>
      <p:ext uri="{BB962C8B-B14F-4D97-AF65-F5344CB8AC3E}">
        <p14:creationId xmlns:p14="http://schemas.microsoft.com/office/powerpoint/2010/main" val="1350023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6C43B0-3A0F-4A41-B0BC-F620BE7C2064}"/>
              </a:ext>
            </a:extLst>
          </p:cNvPr>
          <p:cNvSpPr>
            <a:spLocks noGrp="1"/>
          </p:cNvSpPr>
          <p:nvPr>
            <p:ph type="sldNum" sz="quarter" idx="12"/>
          </p:nvPr>
        </p:nvSpPr>
        <p:spPr/>
        <p:txBody>
          <a:bodyPr/>
          <a:lstStyle/>
          <a:p>
            <a:pPr>
              <a:defRPr/>
            </a:pPr>
            <a:fld id="{9695C8B4-01A2-485F-8B64-4640E234E3BB}" type="slidenum">
              <a:rPr lang="en-US" altLang="en-US" smtClean="0"/>
              <a:pPr>
                <a:defRPr/>
              </a:pPr>
              <a:t>34</a:t>
            </a:fld>
            <a:endParaRPr lang="en-US" altLang="en-US"/>
          </a:p>
        </p:txBody>
      </p:sp>
      <p:cxnSp>
        <p:nvCxnSpPr>
          <p:cNvPr id="6" name="Straight Arrow Connector 5">
            <a:extLst>
              <a:ext uri="{FF2B5EF4-FFF2-40B4-BE49-F238E27FC236}">
                <a16:creationId xmlns:a16="http://schemas.microsoft.com/office/drawing/2014/main" id="{4FAA98EE-F450-45EF-B6A3-D8BF2BEAA20C}"/>
              </a:ext>
            </a:extLst>
          </p:cNvPr>
          <p:cNvCxnSpPr>
            <a:cxnSpLocks/>
          </p:cNvCxnSpPr>
          <p:nvPr/>
        </p:nvCxnSpPr>
        <p:spPr>
          <a:xfrm flipV="1">
            <a:off x="1143000" y="1227862"/>
            <a:ext cx="0" cy="205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3ADBB0-8F4F-4A0E-AC19-ECF7265084CF}"/>
              </a:ext>
            </a:extLst>
          </p:cNvPr>
          <p:cNvCxnSpPr>
            <a:cxnSpLocks/>
          </p:cNvCxnSpPr>
          <p:nvPr/>
        </p:nvCxnSpPr>
        <p:spPr>
          <a:xfrm>
            <a:off x="1143000" y="3280835"/>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F31187-F548-4854-B127-81B1DC3C7800}"/>
              </a:ext>
            </a:extLst>
          </p:cNvPr>
          <p:cNvSpPr txBox="1"/>
          <p:nvPr/>
        </p:nvSpPr>
        <p:spPr>
          <a:xfrm>
            <a:off x="7543800" y="3096169"/>
            <a:ext cx="288862" cy="369332"/>
          </a:xfrm>
          <a:prstGeom prst="rect">
            <a:avLst/>
          </a:prstGeom>
          <a:noFill/>
        </p:spPr>
        <p:txBody>
          <a:bodyPr wrap="none" rtlCol="0">
            <a:spAutoFit/>
          </a:bodyPr>
          <a:lstStyle/>
          <a:p>
            <a:r>
              <a:rPr lang="en-US" dirty="0"/>
              <a:t>k</a:t>
            </a:r>
          </a:p>
        </p:txBody>
      </p:sp>
      <p:sp>
        <p:nvSpPr>
          <p:cNvPr id="13" name="Rectangle 12">
            <a:extLst>
              <a:ext uri="{FF2B5EF4-FFF2-40B4-BE49-F238E27FC236}">
                <a16:creationId xmlns:a16="http://schemas.microsoft.com/office/drawing/2014/main" id="{A24ADDAE-8F74-4895-9EED-ED263FC09433}"/>
              </a:ext>
            </a:extLst>
          </p:cNvPr>
          <p:cNvSpPr/>
          <p:nvPr/>
        </p:nvSpPr>
        <p:spPr>
          <a:xfrm>
            <a:off x="4020588" y="2388119"/>
            <a:ext cx="932399" cy="888481"/>
          </a:xfrm>
          <a:prstGeom prst="rect">
            <a:avLst/>
          </a:prstGeom>
          <a:solidFill>
            <a:srgbClr val="4F8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9DA12D-3467-4993-B7F8-38BA7FA9547D}"/>
              </a:ext>
            </a:extLst>
          </p:cNvPr>
          <p:cNvSpPr txBox="1"/>
          <p:nvPr/>
        </p:nvSpPr>
        <p:spPr>
          <a:xfrm>
            <a:off x="1143000" y="3585635"/>
            <a:ext cx="6264857" cy="369332"/>
          </a:xfrm>
          <a:prstGeom prst="rect">
            <a:avLst/>
          </a:prstGeom>
          <a:noFill/>
        </p:spPr>
        <p:txBody>
          <a:bodyPr wrap="none" rtlCol="0">
            <a:spAutoFit/>
          </a:bodyPr>
          <a:lstStyle/>
          <a:p>
            <a:r>
              <a:rPr lang="en-US" dirty="0"/>
              <a:t>0	1	2	3	4	5	6        </a:t>
            </a:r>
          </a:p>
        </p:txBody>
      </p:sp>
      <p:cxnSp>
        <p:nvCxnSpPr>
          <p:cNvPr id="16" name="Straight Connector 15">
            <a:extLst>
              <a:ext uri="{FF2B5EF4-FFF2-40B4-BE49-F238E27FC236}">
                <a16:creationId xmlns:a16="http://schemas.microsoft.com/office/drawing/2014/main" id="{7F80DDC8-804B-4766-9A04-73B8D94ED2C8}"/>
              </a:ext>
            </a:extLst>
          </p:cNvPr>
          <p:cNvCxnSpPr/>
          <p:nvPr/>
        </p:nvCxnSpPr>
        <p:spPr>
          <a:xfrm>
            <a:off x="22098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C4B7EF-BCC6-429B-9BDF-1733D7E7F432}"/>
              </a:ext>
            </a:extLst>
          </p:cNvPr>
          <p:cNvCxnSpPr/>
          <p:nvPr/>
        </p:nvCxnSpPr>
        <p:spPr>
          <a:xfrm>
            <a:off x="31242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F4096A-CFA3-4AD8-B155-78841E611064}"/>
              </a:ext>
            </a:extLst>
          </p:cNvPr>
          <p:cNvCxnSpPr/>
          <p:nvPr/>
        </p:nvCxnSpPr>
        <p:spPr>
          <a:xfrm>
            <a:off x="4020588"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0F42F5-732E-4246-9E16-B936419304A1}"/>
              </a:ext>
            </a:extLst>
          </p:cNvPr>
          <p:cNvCxnSpPr/>
          <p:nvPr/>
        </p:nvCxnSpPr>
        <p:spPr>
          <a:xfrm>
            <a:off x="4952987"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F5B2AD-7AE4-46DC-8C63-1F321E2F04E5}"/>
              </a:ext>
            </a:extLst>
          </p:cNvPr>
          <p:cNvCxnSpPr/>
          <p:nvPr/>
        </p:nvCxnSpPr>
        <p:spPr>
          <a:xfrm>
            <a:off x="5791200" y="30522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0827E6-9900-498B-85EA-E4B314B89BB4}"/>
              </a:ext>
            </a:extLst>
          </p:cNvPr>
          <p:cNvCxnSpPr/>
          <p:nvPr/>
        </p:nvCxnSpPr>
        <p:spPr>
          <a:xfrm>
            <a:off x="6781800" y="309616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6BCD79-9A6C-4244-80FF-551EB0E2339B}"/>
              </a:ext>
            </a:extLst>
          </p:cNvPr>
          <p:cNvCxnSpPr>
            <a:cxnSpLocks/>
          </p:cNvCxnSpPr>
          <p:nvPr/>
        </p:nvCxnSpPr>
        <p:spPr>
          <a:xfrm flipH="1">
            <a:off x="1012507" y="2351887"/>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5F94F4-AA80-4AD2-B0AD-A21836A4AA73}"/>
              </a:ext>
            </a:extLst>
          </p:cNvPr>
          <p:cNvSpPr txBox="1"/>
          <p:nvPr/>
        </p:nvSpPr>
        <p:spPr>
          <a:xfrm>
            <a:off x="488458" y="1066800"/>
            <a:ext cx="369139" cy="2308324"/>
          </a:xfrm>
          <a:prstGeom prst="rect">
            <a:avLst/>
          </a:prstGeom>
          <a:noFill/>
        </p:spPr>
        <p:txBody>
          <a:bodyPr wrap="square" rtlCol="0">
            <a:spAutoFit/>
          </a:bodyPr>
          <a:lstStyle/>
          <a:p>
            <a:endParaRPr lang="en-US" dirty="0"/>
          </a:p>
          <a:p>
            <a:r>
              <a:rPr lang="en-US" dirty="0"/>
              <a:t>2</a:t>
            </a:r>
          </a:p>
          <a:p>
            <a:endParaRPr lang="en-US" dirty="0"/>
          </a:p>
          <a:p>
            <a:endParaRPr lang="en-US" dirty="0"/>
          </a:p>
          <a:p>
            <a:r>
              <a:rPr lang="en-US" dirty="0"/>
              <a:t>1</a:t>
            </a:r>
          </a:p>
          <a:p>
            <a:endParaRPr lang="en-US" dirty="0"/>
          </a:p>
          <a:p>
            <a:endParaRPr lang="en-US" dirty="0"/>
          </a:p>
          <a:p>
            <a:r>
              <a:rPr lang="en-US" dirty="0"/>
              <a:t>0</a:t>
            </a:r>
          </a:p>
        </p:txBody>
      </p:sp>
      <p:cxnSp>
        <p:nvCxnSpPr>
          <p:cNvPr id="26" name="Straight Connector 25">
            <a:extLst>
              <a:ext uri="{FF2B5EF4-FFF2-40B4-BE49-F238E27FC236}">
                <a16:creationId xmlns:a16="http://schemas.microsoft.com/office/drawing/2014/main" id="{62D33FAC-E153-44E4-A747-ACDDA84790B7}"/>
              </a:ext>
            </a:extLst>
          </p:cNvPr>
          <p:cNvCxnSpPr>
            <a:cxnSpLocks/>
          </p:cNvCxnSpPr>
          <p:nvPr/>
        </p:nvCxnSpPr>
        <p:spPr>
          <a:xfrm flipH="1">
            <a:off x="990600" y="1528234"/>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3F4418-633C-4854-B90B-E7092181101F}"/>
              </a:ext>
            </a:extLst>
          </p:cNvPr>
          <p:cNvCxnSpPr>
            <a:cxnSpLocks/>
          </p:cNvCxnSpPr>
          <p:nvPr/>
        </p:nvCxnSpPr>
        <p:spPr>
          <a:xfrm flipV="1">
            <a:off x="1297911" y="2366435"/>
            <a:ext cx="5257800"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D91A9C-4102-482C-A9C6-32F9D4D74529}"/>
              </a:ext>
            </a:extLst>
          </p:cNvPr>
          <p:cNvSpPr txBox="1"/>
          <p:nvPr/>
        </p:nvSpPr>
        <p:spPr>
          <a:xfrm>
            <a:off x="4184460" y="1749217"/>
            <a:ext cx="604653" cy="461665"/>
          </a:xfrm>
          <a:prstGeom prst="rect">
            <a:avLst/>
          </a:prstGeom>
          <a:noFill/>
        </p:spPr>
        <p:txBody>
          <a:bodyPr wrap="none" rtlCol="0">
            <a:spAutoFit/>
          </a:bodyPr>
          <a:lstStyle/>
          <a:p>
            <a:r>
              <a:rPr lang="en-US" sz="2400" dirty="0"/>
              <a:t>f(k)</a:t>
            </a:r>
          </a:p>
        </p:txBody>
      </p:sp>
      <p:sp>
        <p:nvSpPr>
          <p:cNvPr id="24" name="Rectangle 23">
            <a:extLst>
              <a:ext uri="{FF2B5EF4-FFF2-40B4-BE49-F238E27FC236}">
                <a16:creationId xmlns:a16="http://schemas.microsoft.com/office/drawing/2014/main" id="{FD396225-6211-47DD-8944-340B274E2A18}"/>
              </a:ext>
            </a:extLst>
          </p:cNvPr>
          <p:cNvSpPr/>
          <p:nvPr/>
        </p:nvSpPr>
        <p:spPr>
          <a:xfrm>
            <a:off x="4958528" y="2372804"/>
            <a:ext cx="331818" cy="921558"/>
          </a:xfrm>
          <a:prstGeom prst="rect">
            <a:avLst/>
          </a:prstGeom>
          <a:solidFill>
            <a:srgbClr val="FFFF00">
              <a:alpha val="4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B306E4A-948D-4B56-9FAE-09C5938324A2}"/>
              </a:ext>
            </a:extLst>
          </p:cNvPr>
          <p:cNvSpPr txBox="1"/>
          <p:nvPr/>
        </p:nvSpPr>
        <p:spPr>
          <a:xfrm>
            <a:off x="5124437" y="1504323"/>
            <a:ext cx="1701876" cy="830997"/>
          </a:xfrm>
          <a:prstGeom prst="rect">
            <a:avLst/>
          </a:prstGeom>
          <a:noFill/>
        </p:spPr>
        <p:txBody>
          <a:bodyPr wrap="none" rtlCol="0">
            <a:spAutoFit/>
          </a:bodyPr>
          <a:lstStyle/>
          <a:p>
            <a:r>
              <a:rPr lang="en-US" sz="2400" dirty="0"/>
              <a:t>g(x-k)</a:t>
            </a:r>
          </a:p>
          <a:p>
            <a:r>
              <a:rPr lang="en-US" sz="2400" dirty="0"/>
              <a:t>where k = 4 </a:t>
            </a:r>
          </a:p>
        </p:txBody>
      </p:sp>
      <p:cxnSp>
        <p:nvCxnSpPr>
          <p:cNvPr id="28" name="Straight Arrow Connector 27">
            <a:extLst>
              <a:ext uri="{FF2B5EF4-FFF2-40B4-BE49-F238E27FC236}">
                <a16:creationId xmlns:a16="http://schemas.microsoft.com/office/drawing/2014/main" id="{FA6B13D1-F9AB-42D9-8780-D52163D583A0}"/>
              </a:ext>
            </a:extLst>
          </p:cNvPr>
          <p:cNvCxnSpPr>
            <a:cxnSpLocks/>
          </p:cNvCxnSpPr>
          <p:nvPr/>
        </p:nvCxnSpPr>
        <p:spPr>
          <a:xfrm flipH="1" flipV="1">
            <a:off x="1143000" y="4042650"/>
            <a:ext cx="15938" cy="15316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3762757-0180-489E-991B-81DC0CC2E063}"/>
              </a:ext>
            </a:extLst>
          </p:cNvPr>
          <p:cNvCxnSpPr>
            <a:cxnSpLocks/>
          </p:cNvCxnSpPr>
          <p:nvPr/>
        </p:nvCxnSpPr>
        <p:spPr>
          <a:xfrm>
            <a:off x="1158938" y="5574268"/>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703BED1-10E1-4C40-80D9-01679786CE4C}"/>
              </a:ext>
            </a:extLst>
          </p:cNvPr>
          <p:cNvSpPr txBox="1"/>
          <p:nvPr/>
        </p:nvSpPr>
        <p:spPr>
          <a:xfrm>
            <a:off x="7559738" y="5389602"/>
            <a:ext cx="288862" cy="369332"/>
          </a:xfrm>
          <a:prstGeom prst="rect">
            <a:avLst/>
          </a:prstGeom>
          <a:noFill/>
        </p:spPr>
        <p:txBody>
          <a:bodyPr wrap="none" rtlCol="0">
            <a:spAutoFit/>
          </a:bodyPr>
          <a:lstStyle/>
          <a:p>
            <a:r>
              <a:rPr lang="en-US" dirty="0"/>
              <a:t>k</a:t>
            </a:r>
          </a:p>
        </p:txBody>
      </p:sp>
      <p:cxnSp>
        <p:nvCxnSpPr>
          <p:cNvPr id="35" name="Straight Connector 34">
            <a:extLst>
              <a:ext uri="{FF2B5EF4-FFF2-40B4-BE49-F238E27FC236}">
                <a16:creationId xmlns:a16="http://schemas.microsoft.com/office/drawing/2014/main" id="{412D8088-3140-4942-A948-CC8B9D12F35F}"/>
              </a:ext>
            </a:extLst>
          </p:cNvPr>
          <p:cNvCxnSpPr/>
          <p:nvPr/>
        </p:nvCxnSpPr>
        <p:spPr>
          <a:xfrm>
            <a:off x="22257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EFFDBE-B995-4FF5-9F2C-5F435FAFE214}"/>
              </a:ext>
            </a:extLst>
          </p:cNvPr>
          <p:cNvCxnSpPr/>
          <p:nvPr/>
        </p:nvCxnSpPr>
        <p:spPr>
          <a:xfrm>
            <a:off x="31401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3B87D0-6DA3-44B2-B584-74177FE7D4F5}"/>
              </a:ext>
            </a:extLst>
          </p:cNvPr>
          <p:cNvCxnSpPr/>
          <p:nvPr/>
        </p:nvCxnSpPr>
        <p:spPr>
          <a:xfrm>
            <a:off x="4036526"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83024-DEC3-47E3-8D47-135A582CDB2E}"/>
              </a:ext>
            </a:extLst>
          </p:cNvPr>
          <p:cNvCxnSpPr/>
          <p:nvPr/>
        </p:nvCxnSpPr>
        <p:spPr>
          <a:xfrm>
            <a:off x="4968925"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053835D-1A6F-4377-AF2C-38B902772B67}"/>
              </a:ext>
            </a:extLst>
          </p:cNvPr>
          <p:cNvCxnSpPr/>
          <p:nvPr/>
        </p:nvCxnSpPr>
        <p:spPr>
          <a:xfrm>
            <a:off x="5807138" y="5345725"/>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F20753A-BCE0-4F9C-AFEB-63A3665E7496}"/>
              </a:ext>
            </a:extLst>
          </p:cNvPr>
          <p:cNvCxnSpPr/>
          <p:nvPr/>
        </p:nvCxnSpPr>
        <p:spPr>
          <a:xfrm>
            <a:off x="6797738" y="538960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B23825-4999-4D2F-AF0B-05764F8E03CF}"/>
              </a:ext>
            </a:extLst>
          </p:cNvPr>
          <p:cNvSpPr txBox="1"/>
          <p:nvPr/>
        </p:nvSpPr>
        <p:spPr>
          <a:xfrm>
            <a:off x="504396" y="3360233"/>
            <a:ext cx="369139" cy="2308324"/>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1</a:t>
            </a:r>
          </a:p>
          <a:p>
            <a:endParaRPr lang="en-US" dirty="0"/>
          </a:p>
          <a:p>
            <a:endParaRPr lang="en-US" dirty="0"/>
          </a:p>
          <a:p>
            <a:r>
              <a:rPr lang="en-US" dirty="0"/>
              <a:t>0</a:t>
            </a:r>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39FD8E5D-EFDC-42EB-8F99-0AD382840C01}"/>
                  </a:ext>
                </a:extLst>
              </p:cNvPr>
              <p:cNvSpPr txBox="1">
                <a:spLocks/>
              </p:cNvSpPr>
              <p:nvPr/>
            </p:nvSpPr>
            <p:spPr bwMode="auto">
              <a:xfrm>
                <a:off x="304800" y="6016197"/>
                <a:ext cx="8229600" cy="762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US" sz="2800" dirty="0"/>
                  <a:t>(f*g)(x)=</a:t>
                </a:r>
                <a14:m>
                  <m:oMath xmlns:m="http://schemas.openxmlformats.org/officeDocument/2006/math">
                    <m:nary>
                      <m:naryPr>
                        <m:ctrlPr>
                          <a:rPr lang="en-US" sz="2800" i="1" smtClean="0">
                            <a:latin typeface="Cambria Math" panose="02040503050406030204" pitchFamily="18" charset="0"/>
                          </a:rPr>
                        </m:ctrlPr>
                      </m:naryPr>
                      <m:sub>
                        <m:r>
                          <a:rPr lang="en-US" sz="2800" i="1" smtClean="0">
                            <a:latin typeface="Cambria Math" panose="02040503050406030204" pitchFamily="18" charset="0"/>
                          </a:rPr>
                          <m:t>−∞</m:t>
                        </m:r>
                      </m:sub>
                      <m:sup>
                        <m:r>
                          <a:rPr lang="en-US" sz="2800" i="1" smtClean="0">
                            <a:latin typeface="Cambria Math" panose="02040503050406030204" pitchFamily="18" charset="0"/>
                          </a:rPr>
                          <m:t>∞</m:t>
                        </m:r>
                      </m:sup>
                      <m:e>
                        <m:r>
                          <a:rPr lang="en-US" sz="2800" i="1" smtClean="0">
                            <a:latin typeface="Cambria Math" panose="02040503050406030204" pitchFamily="18" charset="0"/>
                          </a:rPr>
                          <m:t>𝑓</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𝑘</m:t>
                            </m:r>
                          </m:e>
                        </m:d>
                        <m:r>
                          <a:rPr lang="en-US" sz="2800" i="1" smtClean="0">
                            <a:latin typeface="Cambria Math" panose="02040503050406030204" pitchFamily="18" charset="0"/>
                          </a:rPr>
                          <m:t>𝑔</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𝑥</m:t>
                            </m:r>
                            <m:r>
                              <a:rPr lang="en-US" sz="2800" i="1" smtClean="0">
                                <a:latin typeface="Cambria Math" panose="02040503050406030204" pitchFamily="18" charset="0"/>
                              </a:rPr>
                              <m:t>−</m:t>
                            </m:r>
                            <m:r>
                              <a:rPr lang="en-US" sz="2800" i="1" smtClean="0">
                                <a:latin typeface="Cambria Math" panose="02040503050406030204" pitchFamily="18" charset="0"/>
                              </a:rPr>
                              <m:t>𝑘</m:t>
                            </m:r>
                          </m:e>
                        </m:d>
                        <m:r>
                          <a:rPr lang="en-US" sz="2800" i="1" smtClean="0">
                            <a:latin typeface="Cambria Math" panose="02040503050406030204" pitchFamily="18" charset="0"/>
                          </a:rPr>
                          <m:t>𝑑𝑘</m:t>
                        </m:r>
                      </m:e>
                    </m:nary>
                  </m:oMath>
                </a14:m>
                <a:endParaRPr lang="en-US" sz="2800" dirty="0"/>
              </a:p>
            </p:txBody>
          </p:sp>
        </mc:Choice>
        <mc:Fallback xmlns="">
          <p:sp>
            <p:nvSpPr>
              <p:cNvPr id="48" name="Content Placeholder 2">
                <a:extLst>
                  <a:ext uri="{FF2B5EF4-FFF2-40B4-BE49-F238E27FC236}">
                    <a16:creationId xmlns:a16="http://schemas.microsoft.com/office/drawing/2014/main" id="{39FD8E5D-EFDC-42EB-8F99-0AD382840C01}"/>
                  </a:ext>
                </a:extLst>
              </p:cNvPr>
              <p:cNvSpPr txBox="1">
                <a:spLocks noRot="1" noChangeAspect="1" noMove="1" noResize="1" noEditPoints="1" noAdjustHandles="1" noChangeArrowheads="1" noChangeShapeType="1" noTextEdit="1"/>
              </p:cNvSpPr>
              <p:nvPr/>
            </p:nvSpPr>
            <p:spPr bwMode="auto">
              <a:xfrm>
                <a:off x="304800" y="6016197"/>
                <a:ext cx="8229600" cy="76200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9" name="TextBox 48">
            <a:extLst>
              <a:ext uri="{FF2B5EF4-FFF2-40B4-BE49-F238E27FC236}">
                <a16:creationId xmlns:a16="http://schemas.microsoft.com/office/drawing/2014/main" id="{6BF84060-7FC3-4B85-BD6D-5BDEE35BEE33}"/>
              </a:ext>
            </a:extLst>
          </p:cNvPr>
          <p:cNvSpPr txBox="1"/>
          <p:nvPr/>
        </p:nvSpPr>
        <p:spPr>
          <a:xfrm>
            <a:off x="1172793" y="5781268"/>
            <a:ext cx="6264857" cy="369332"/>
          </a:xfrm>
          <a:prstGeom prst="rect">
            <a:avLst/>
          </a:prstGeom>
          <a:noFill/>
        </p:spPr>
        <p:txBody>
          <a:bodyPr wrap="none" rtlCol="0">
            <a:spAutoFit/>
          </a:bodyPr>
          <a:lstStyle/>
          <a:p>
            <a:r>
              <a:rPr lang="en-US" dirty="0"/>
              <a:t>0	1	2	3	4	5	6        </a:t>
            </a:r>
          </a:p>
        </p:txBody>
      </p:sp>
      <p:sp>
        <p:nvSpPr>
          <p:cNvPr id="41" name="Right Triangle 40">
            <a:extLst>
              <a:ext uri="{FF2B5EF4-FFF2-40B4-BE49-F238E27FC236}">
                <a16:creationId xmlns:a16="http://schemas.microsoft.com/office/drawing/2014/main" id="{F2AD594C-C35E-480C-BE38-FDE45EE3D10D}"/>
              </a:ext>
            </a:extLst>
          </p:cNvPr>
          <p:cNvSpPr/>
          <p:nvPr/>
        </p:nvSpPr>
        <p:spPr>
          <a:xfrm flipH="1">
            <a:off x="3596444" y="4686591"/>
            <a:ext cx="440081" cy="888481"/>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6C01F6-012D-4333-B8AE-1E44FA2C1487}"/>
              </a:ext>
            </a:extLst>
          </p:cNvPr>
          <p:cNvSpPr/>
          <p:nvPr/>
        </p:nvSpPr>
        <p:spPr>
          <a:xfrm>
            <a:off x="4020588" y="4693761"/>
            <a:ext cx="932399" cy="8884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a:extLst>
              <a:ext uri="{FF2B5EF4-FFF2-40B4-BE49-F238E27FC236}">
                <a16:creationId xmlns:a16="http://schemas.microsoft.com/office/drawing/2014/main" id="{13241962-397B-4A21-9B99-A473190B095D}"/>
              </a:ext>
            </a:extLst>
          </p:cNvPr>
          <p:cNvSpPr/>
          <p:nvPr/>
        </p:nvSpPr>
        <p:spPr>
          <a:xfrm>
            <a:off x="4947951" y="4689199"/>
            <a:ext cx="440081" cy="888481"/>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E23CB-A2F4-48F5-BA5A-0A7B16D3B5BC}"/>
              </a:ext>
            </a:extLst>
          </p:cNvPr>
          <p:cNvSpPr>
            <a:spLocks noGrp="1"/>
          </p:cNvSpPr>
          <p:nvPr>
            <p:ph type="title"/>
          </p:nvPr>
        </p:nvSpPr>
        <p:spPr/>
        <p:txBody>
          <a:bodyPr/>
          <a:lstStyle/>
          <a:p>
            <a:r>
              <a:rPr lang="en-US" dirty="0"/>
              <a:t>Convolution in 1 Dimension</a:t>
            </a:r>
          </a:p>
        </p:txBody>
      </p:sp>
    </p:spTree>
    <p:extLst>
      <p:ext uri="{BB962C8B-B14F-4D97-AF65-F5344CB8AC3E}">
        <p14:creationId xmlns:p14="http://schemas.microsoft.com/office/powerpoint/2010/main" val="397950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6C43B0-3A0F-4A41-B0BC-F620BE7C2064}"/>
              </a:ext>
            </a:extLst>
          </p:cNvPr>
          <p:cNvSpPr>
            <a:spLocks noGrp="1"/>
          </p:cNvSpPr>
          <p:nvPr>
            <p:ph type="sldNum" sz="quarter" idx="12"/>
          </p:nvPr>
        </p:nvSpPr>
        <p:spPr/>
        <p:txBody>
          <a:bodyPr/>
          <a:lstStyle/>
          <a:p>
            <a:pPr>
              <a:defRPr/>
            </a:pPr>
            <a:fld id="{9695C8B4-01A2-485F-8B64-4640E234E3BB}" type="slidenum">
              <a:rPr lang="en-US" altLang="en-US" smtClean="0"/>
              <a:pPr>
                <a:defRPr/>
              </a:pPr>
              <a:t>35</a:t>
            </a:fld>
            <a:endParaRPr lang="en-US" altLang="en-US"/>
          </a:p>
        </p:txBody>
      </p:sp>
      <p:cxnSp>
        <p:nvCxnSpPr>
          <p:cNvPr id="6" name="Straight Arrow Connector 5">
            <a:extLst>
              <a:ext uri="{FF2B5EF4-FFF2-40B4-BE49-F238E27FC236}">
                <a16:creationId xmlns:a16="http://schemas.microsoft.com/office/drawing/2014/main" id="{4FAA98EE-F450-45EF-B6A3-D8BF2BEAA20C}"/>
              </a:ext>
            </a:extLst>
          </p:cNvPr>
          <p:cNvCxnSpPr>
            <a:cxnSpLocks/>
          </p:cNvCxnSpPr>
          <p:nvPr/>
        </p:nvCxnSpPr>
        <p:spPr>
          <a:xfrm flipV="1">
            <a:off x="1143000" y="1227862"/>
            <a:ext cx="0" cy="205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3ADBB0-8F4F-4A0E-AC19-ECF7265084CF}"/>
              </a:ext>
            </a:extLst>
          </p:cNvPr>
          <p:cNvCxnSpPr>
            <a:cxnSpLocks/>
          </p:cNvCxnSpPr>
          <p:nvPr/>
        </p:nvCxnSpPr>
        <p:spPr>
          <a:xfrm>
            <a:off x="1143000" y="3280835"/>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F31187-F548-4854-B127-81B1DC3C7800}"/>
              </a:ext>
            </a:extLst>
          </p:cNvPr>
          <p:cNvSpPr txBox="1"/>
          <p:nvPr/>
        </p:nvSpPr>
        <p:spPr>
          <a:xfrm>
            <a:off x="7543800" y="3096169"/>
            <a:ext cx="288862" cy="369332"/>
          </a:xfrm>
          <a:prstGeom prst="rect">
            <a:avLst/>
          </a:prstGeom>
          <a:noFill/>
        </p:spPr>
        <p:txBody>
          <a:bodyPr wrap="none" rtlCol="0">
            <a:spAutoFit/>
          </a:bodyPr>
          <a:lstStyle/>
          <a:p>
            <a:r>
              <a:rPr lang="en-US" dirty="0"/>
              <a:t>k</a:t>
            </a:r>
          </a:p>
        </p:txBody>
      </p:sp>
      <p:sp>
        <p:nvSpPr>
          <p:cNvPr id="13" name="Rectangle 12">
            <a:extLst>
              <a:ext uri="{FF2B5EF4-FFF2-40B4-BE49-F238E27FC236}">
                <a16:creationId xmlns:a16="http://schemas.microsoft.com/office/drawing/2014/main" id="{A24ADDAE-8F74-4895-9EED-ED263FC09433}"/>
              </a:ext>
            </a:extLst>
          </p:cNvPr>
          <p:cNvSpPr/>
          <p:nvPr/>
        </p:nvSpPr>
        <p:spPr>
          <a:xfrm>
            <a:off x="4020588" y="2388119"/>
            <a:ext cx="932399" cy="888481"/>
          </a:xfrm>
          <a:prstGeom prst="rect">
            <a:avLst/>
          </a:prstGeom>
          <a:solidFill>
            <a:srgbClr val="4F8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9DA12D-3467-4993-B7F8-38BA7FA9547D}"/>
              </a:ext>
            </a:extLst>
          </p:cNvPr>
          <p:cNvSpPr txBox="1"/>
          <p:nvPr/>
        </p:nvSpPr>
        <p:spPr>
          <a:xfrm>
            <a:off x="1143000" y="3585635"/>
            <a:ext cx="6264857" cy="369332"/>
          </a:xfrm>
          <a:prstGeom prst="rect">
            <a:avLst/>
          </a:prstGeom>
          <a:noFill/>
        </p:spPr>
        <p:txBody>
          <a:bodyPr wrap="none" rtlCol="0">
            <a:spAutoFit/>
          </a:bodyPr>
          <a:lstStyle/>
          <a:p>
            <a:r>
              <a:rPr lang="en-US" dirty="0"/>
              <a:t>0	1	2	3	4	5	6        </a:t>
            </a:r>
          </a:p>
        </p:txBody>
      </p:sp>
      <p:cxnSp>
        <p:nvCxnSpPr>
          <p:cNvPr id="16" name="Straight Connector 15">
            <a:extLst>
              <a:ext uri="{FF2B5EF4-FFF2-40B4-BE49-F238E27FC236}">
                <a16:creationId xmlns:a16="http://schemas.microsoft.com/office/drawing/2014/main" id="{7F80DDC8-804B-4766-9A04-73B8D94ED2C8}"/>
              </a:ext>
            </a:extLst>
          </p:cNvPr>
          <p:cNvCxnSpPr/>
          <p:nvPr/>
        </p:nvCxnSpPr>
        <p:spPr>
          <a:xfrm>
            <a:off x="22098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C4B7EF-BCC6-429B-9BDF-1733D7E7F432}"/>
              </a:ext>
            </a:extLst>
          </p:cNvPr>
          <p:cNvCxnSpPr/>
          <p:nvPr/>
        </p:nvCxnSpPr>
        <p:spPr>
          <a:xfrm>
            <a:off x="3124200"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F4096A-CFA3-4AD8-B155-78841E611064}"/>
              </a:ext>
            </a:extLst>
          </p:cNvPr>
          <p:cNvCxnSpPr/>
          <p:nvPr/>
        </p:nvCxnSpPr>
        <p:spPr>
          <a:xfrm>
            <a:off x="4020588"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0F42F5-732E-4246-9E16-B936419304A1}"/>
              </a:ext>
            </a:extLst>
          </p:cNvPr>
          <p:cNvCxnSpPr/>
          <p:nvPr/>
        </p:nvCxnSpPr>
        <p:spPr>
          <a:xfrm>
            <a:off x="4952987" y="307445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F5B2AD-7AE4-46DC-8C63-1F321E2F04E5}"/>
              </a:ext>
            </a:extLst>
          </p:cNvPr>
          <p:cNvCxnSpPr/>
          <p:nvPr/>
        </p:nvCxnSpPr>
        <p:spPr>
          <a:xfrm>
            <a:off x="5791200" y="30522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0827E6-9900-498B-85EA-E4B314B89BB4}"/>
              </a:ext>
            </a:extLst>
          </p:cNvPr>
          <p:cNvCxnSpPr/>
          <p:nvPr/>
        </p:nvCxnSpPr>
        <p:spPr>
          <a:xfrm>
            <a:off x="6781800" y="3096169"/>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6BCD79-9A6C-4244-80FF-551EB0E2339B}"/>
              </a:ext>
            </a:extLst>
          </p:cNvPr>
          <p:cNvCxnSpPr>
            <a:cxnSpLocks/>
          </p:cNvCxnSpPr>
          <p:nvPr/>
        </p:nvCxnSpPr>
        <p:spPr>
          <a:xfrm flipH="1">
            <a:off x="1012507" y="2351887"/>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5F94F4-AA80-4AD2-B0AD-A21836A4AA73}"/>
              </a:ext>
            </a:extLst>
          </p:cNvPr>
          <p:cNvSpPr txBox="1"/>
          <p:nvPr/>
        </p:nvSpPr>
        <p:spPr>
          <a:xfrm>
            <a:off x="488458" y="1066800"/>
            <a:ext cx="369139" cy="2308324"/>
          </a:xfrm>
          <a:prstGeom prst="rect">
            <a:avLst/>
          </a:prstGeom>
          <a:noFill/>
        </p:spPr>
        <p:txBody>
          <a:bodyPr wrap="square" rtlCol="0">
            <a:spAutoFit/>
          </a:bodyPr>
          <a:lstStyle/>
          <a:p>
            <a:endParaRPr lang="en-US" dirty="0"/>
          </a:p>
          <a:p>
            <a:r>
              <a:rPr lang="en-US" dirty="0"/>
              <a:t>2</a:t>
            </a:r>
          </a:p>
          <a:p>
            <a:endParaRPr lang="en-US" dirty="0"/>
          </a:p>
          <a:p>
            <a:endParaRPr lang="en-US" dirty="0"/>
          </a:p>
          <a:p>
            <a:r>
              <a:rPr lang="en-US" dirty="0"/>
              <a:t>1</a:t>
            </a:r>
          </a:p>
          <a:p>
            <a:endParaRPr lang="en-US" dirty="0"/>
          </a:p>
          <a:p>
            <a:endParaRPr lang="en-US" dirty="0"/>
          </a:p>
          <a:p>
            <a:r>
              <a:rPr lang="en-US" dirty="0"/>
              <a:t>0</a:t>
            </a:r>
          </a:p>
        </p:txBody>
      </p:sp>
      <p:cxnSp>
        <p:nvCxnSpPr>
          <p:cNvPr id="26" name="Straight Connector 25">
            <a:extLst>
              <a:ext uri="{FF2B5EF4-FFF2-40B4-BE49-F238E27FC236}">
                <a16:creationId xmlns:a16="http://schemas.microsoft.com/office/drawing/2014/main" id="{62D33FAC-E153-44E4-A747-ACDDA84790B7}"/>
              </a:ext>
            </a:extLst>
          </p:cNvPr>
          <p:cNvCxnSpPr>
            <a:cxnSpLocks/>
          </p:cNvCxnSpPr>
          <p:nvPr/>
        </p:nvCxnSpPr>
        <p:spPr>
          <a:xfrm flipH="1">
            <a:off x="990600" y="1528234"/>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3F4418-633C-4854-B90B-E7092181101F}"/>
              </a:ext>
            </a:extLst>
          </p:cNvPr>
          <p:cNvCxnSpPr>
            <a:cxnSpLocks/>
          </p:cNvCxnSpPr>
          <p:nvPr/>
        </p:nvCxnSpPr>
        <p:spPr>
          <a:xfrm flipV="1">
            <a:off x="1297911" y="2366435"/>
            <a:ext cx="5257800"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D91A9C-4102-482C-A9C6-32F9D4D74529}"/>
              </a:ext>
            </a:extLst>
          </p:cNvPr>
          <p:cNvSpPr txBox="1"/>
          <p:nvPr/>
        </p:nvSpPr>
        <p:spPr>
          <a:xfrm>
            <a:off x="4184460" y="1749217"/>
            <a:ext cx="604653" cy="461665"/>
          </a:xfrm>
          <a:prstGeom prst="rect">
            <a:avLst/>
          </a:prstGeom>
          <a:noFill/>
        </p:spPr>
        <p:txBody>
          <a:bodyPr wrap="none" rtlCol="0">
            <a:spAutoFit/>
          </a:bodyPr>
          <a:lstStyle/>
          <a:p>
            <a:r>
              <a:rPr lang="en-US" sz="2400" dirty="0"/>
              <a:t>f(k)</a:t>
            </a:r>
          </a:p>
        </p:txBody>
      </p:sp>
      <p:sp>
        <p:nvSpPr>
          <p:cNvPr id="24" name="Rectangle 23">
            <a:extLst>
              <a:ext uri="{FF2B5EF4-FFF2-40B4-BE49-F238E27FC236}">
                <a16:creationId xmlns:a16="http://schemas.microsoft.com/office/drawing/2014/main" id="{FD396225-6211-47DD-8944-340B274E2A18}"/>
              </a:ext>
            </a:extLst>
          </p:cNvPr>
          <p:cNvSpPr/>
          <p:nvPr/>
        </p:nvSpPr>
        <p:spPr>
          <a:xfrm>
            <a:off x="5807138" y="2359226"/>
            <a:ext cx="331818" cy="921558"/>
          </a:xfrm>
          <a:prstGeom prst="rect">
            <a:avLst/>
          </a:prstGeom>
          <a:solidFill>
            <a:srgbClr val="FFFF00">
              <a:alpha val="4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B306E4A-948D-4B56-9FAE-09C5938324A2}"/>
              </a:ext>
            </a:extLst>
          </p:cNvPr>
          <p:cNvSpPr txBox="1"/>
          <p:nvPr/>
        </p:nvSpPr>
        <p:spPr>
          <a:xfrm>
            <a:off x="5638800" y="1440546"/>
            <a:ext cx="1701876" cy="830997"/>
          </a:xfrm>
          <a:prstGeom prst="rect">
            <a:avLst/>
          </a:prstGeom>
          <a:noFill/>
        </p:spPr>
        <p:txBody>
          <a:bodyPr wrap="none" rtlCol="0">
            <a:spAutoFit/>
          </a:bodyPr>
          <a:lstStyle/>
          <a:p>
            <a:pPr algn="r"/>
            <a:r>
              <a:rPr lang="en-US" sz="2400" dirty="0"/>
              <a:t>g(x-k)</a:t>
            </a:r>
          </a:p>
          <a:p>
            <a:pPr algn="r"/>
            <a:r>
              <a:rPr lang="en-US" sz="2400" dirty="0"/>
              <a:t>where k = 5 </a:t>
            </a:r>
          </a:p>
        </p:txBody>
      </p:sp>
      <p:cxnSp>
        <p:nvCxnSpPr>
          <p:cNvPr id="28" name="Straight Arrow Connector 27">
            <a:extLst>
              <a:ext uri="{FF2B5EF4-FFF2-40B4-BE49-F238E27FC236}">
                <a16:creationId xmlns:a16="http://schemas.microsoft.com/office/drawing/2014/main" id="{FA6B13D1-F9AB-42D9-8780-D52163D583A0}"/>
              </a:ext>
            </a:extLst>
          </p:cNvPr>
          <p:cNvCxnSpPr>
            <a:cxnSpLocks/>
          </p:cNvCxnSpPr>
          <p:nvPr/>
        </p:nvCxnSpPr>
        <p:spPr>
          <a:xfrm flipH="1" flipV="1">
            <a:off x="1143000" y="4042650"/>
            <a:ext cx="15938" cy="15316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3762757-0180-489E-991B-81DC0CC2E063}"/>
              </a:ext>
            </a:extLst>
          </p:cNvPr>
          <p:cNvCxnSpPr>
            <a:cxnSpLocks/>
          </p:cNvCxnSpPr>
          <p:nvPr/>
        </p:nvCxnSpPr>
        <p:spPr>
          <a:xfrm>
            <a:off x="1158938" y="5574268"/>
            <a:ext cx="6248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703BED1-10E1-4C40-80D9-01679786CE4C}"/>
              </a:ext>
            </a:extLst>
          </p:cNvPr>
          <p:cNvSpPr txBox="1"/>
          <p:nvPr/>
        </p:nvSpPr>
        <p:spPr>
          <a:xfrm>
            <a:off x="7559738" y="5389602"/>
            <a:ext cx="288862" cy="369332"/>
          </a:xfrm>
          <a:prstGeom prst="rect">
            <a:avLst/>
          </a:prstGeom>
          <a:noFill/>
        </p:spPr>
        <p:txBody>
          <a:bodyPr wrap="none" rtlCol="0">
            <a:spAutoFit/>
          </a:bodyPr>
          <a:lstStyle/>
          <a:p>
            <a:r>
              <a:rPr lang="en-US" dirty="0"/>
              <a:t>k</a:t>
            </a:r>
          </a:p>
        </p:txBody>
      </p:sp>
      <p:cxnSp>
        <p:nvCxnSpPr>
          <p:cNvPr id="35" name="Straight Connector 34">
            <a:extLst>
              <a:ext uri="{FF2B5EF4-FFF2-40B4-BE49-F238E27FC236}">
                <a16:creationId xmlns:a16="http://schemas.microsoft.com/office/drawing/2014/main" id="{412D8088-3140-4942-A948-CC8B9D12F35F}"/>
              </a:ext>
            </a:extLst>
          </p:cNvPr>
          <p:cNvCxnSpPr/>
          <p:nvPr/>
        </p:nvCxnSpPr>
        <p:spPr>
          <a:xfrm>
            <a:off x="22257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EFFDBE-B995-4FF5-9F2C-5F435FAFE214}"/>
              </a:ext>
            </a:extLst>
          </p:cNvPr>
          <p:cNvCxnSpPr/>
          <p:nvPr/>
        </p:nvCxnSpPr>
        <p:spPr>
          <a:xfrm>
            <a:off x="3140138"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3B87D0-6DA3-44B2-B584-74177FE7D4F5}"/>
              </a:ext>
            </a:extLst>
          </p:cNvPr>
          <p:cNvCxnSpPr/>
          <p:nvPr/>
        </p:nvCxnSpPr>
        <p:spPr>
          <a:xfrm>
            <a:off x="4036526"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83024-DEC3-47E3-8D47-135A582CDB2E}"/>
              </a:ext>
            </a:extLst>
          </p:cNvPr>
          <p:cNvCxnSpPr/>
          <p:nvPr/>
        </p:nvCxnSpPr>
        <p:spPr>
          <a:xfrm>
            <a:off x="4968925" y="536789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053835D-1A6F-4377-AF2C-38B902772B67}"/>
              </a:ext>
            </a:extLst>
          </p:cNvPr>
          <p:cNvCxnSpPr/>
          <p:nvPr/>
        </p:nvCxnSpPr>
        <p:spPr>
          <a:xfrm>
            <a:off x="5807138" y="5345725"/>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F20753A-BCE0-4F9C-AFEB-63A3665E7496}"/>
              </a:ext>
            </a:extLst>
          </p:cNvPr>
          <p:cNvCxnSpPr/>
          <p:nvPr/>
        </p:nvCxnSpPr>
        <p:spPr>
          <a:xfrm>
            <a:off x="6797738" y="5389602"/>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B23825-4999-4D2F-AF0B-05764F8E03CF}"/>
              </a:ext>
            </a:extLst>
          </p:cNvPr>
          <p:cNvSpPr txBox="1"/>
          <p:nvPr/>
        </p:nvSpPr>
        <p:spPr>
          <a:xfrm>
            <a:off x="504396" y="3360233"/>
            <a:ext cx="369139" cy="2308324"/>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1</a:t>
            </a:r>
          </a:p>
          <a:p>
            <a:endParaRPr lang="en-US" dirty="0"/>
          </a:p>
          <a:p>
            <a:endParaRPr lang="en-US" dirty="0"/>
          </a:p>
          <a:p>
            <a:r>
              <a:rPr lang="en-US" dirty="0"/>
              <a:t>0</a:t>
            </a:r>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39FD8E5D-EFDC-42EB-8F99-0AD382840C01}"/>
                  </a:ext>
                </a:extLst>
              </p:cNvPr>
              <p:cNvSpPr txBox="1">
                <a:spLocks/>
              </p:cNvSpPr>
              <p:nvPr/>
            </p:nvSpPr>
            <p:spPr bwMode="auto">
              <a:xfrm>
                <a:off x="304800" y="6016197"/>
                <a:ext cx="8229600" cy="762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US" sz="2800" dirty="0"/>
                  <a:t>(f*g)(x)=</a:t>
                </a:r>
                <a14:m>
                  <m:oMath xmlns:m="http://schemas.openxmlformats.org/officeDocument/2006/math">
                    <m:nary>
                      <m:naryPr>
                        <m:ctrlPr>
                          <a:rPr lang="en-US" sz="2800" i="1" smtClean="0">
                            <a:latin typeface="Cambria Math" panose="02040503050406030204" pitchFamily="18" charset="0"/>
                          </a:rPr>
                        </m:ctrlPr>
                      </m:naryPr>
                      <m:sub>
                        <m:r>
                          <a:rPr lang="en-US" sz="2800" i="1" smtClean="0">
                            <a:latin typeface="Cambria Math" panose="02040503050406030204" pitchFamily="18" charset="0"/>
                          </a:rPr>
                          <m:t>−∞</m:t>
                        </m:r>
                      </m:sub>
                      <m:sup>
                        <m:r>
                          <a:rPr lang="en-US" sz="2800" i="1" smtClean="0">
                            <a:latin typeface="Cambria Math" panose="02040503050406030204" pitchFamily="18" charset="0"/>
                          </a:rPr>
                          <m:t>∞</m:t>
                        </m:r>
                      </m:sup>
                      <m:e>
                        <m:r>
                          <a:rPr lang="en-US" sz="2800" i="1" smtClean="0">
                            <a:latin typeface="Cambria Math" panose="02040503050406030204" pitchFamily="18" charset="0"/>
                          </a:rPr>
                          <m:t>𝑓</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𝑘</m:t>
                            </m:r>
                          </m:e>
                        </m:d>
                        <m:r>
                          <a:rPr lang="en-US" sz="2800" i="1" smtClean="0">
                            <a:latin typeface="Cambria Math" panose="02040503050406030204" pitchFamily="18" charset="0"/>
                          </a:rPr>
                          <m:t>𝑔</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𝑥</m:t>
                            </m:r>
                            <m:r>
                              <a:rPr lang="en-US" sz="2800" i="1" smtClean="0">
                                <a:latin typeface="Cambria Math" panose="02040503050406030204" pitchFamily="18" charset="0"/>
                              </a:rPr>
                              <m:t>−</m:t>
                            </m:r>
                            <m:r>
                              <a:rPr lang="en-US" sz="2800" i="1" smtClean="0">
                                <a:latin typeface="Cambria Math" panose="02040503050406030204" pitchFamily="18" charset="0"/>
                              </a:rPr>
                              <m:t>𝑘</m:t>
                            </m:r>
                          </m:e>
                        </m:d>
                        <m:r>
                          <a:rPr lang="en-US" sz="2800" i="1" smtClean="0">
                            <a:latin typeface="Cambria Math" panose="02040503050406030204" pitchFamily="18" charset="0"/>
                          </a:rPr>
                          <m:t>𝑑𝑘</m:t>
                        </m:r>
                      </m:e>
                    </m:nary>
                  </m:oMath>
                </a14:m>
                <a:endParaRPr lang="en-US" sz="2800" dirty="0"/>
              </a:p>
            </p:txBody>
          </p:sp>
        </mc:Choice>
        <mc:Fallback xmlns="">
          <p:sp>
            <p:nvSpPr>
              <p:cNvPr id="48" name="Content Placeholder 2">
                <a:extLst>
                  <a:ext uri="{FF2B5EF4-FFF2-40B4-BE49-F238E27FC236}">
                    <a16:creationId xmlns:a16="http://schemas.microsoft.com/office/drawing/2014/main" id="{39FD8E5D-EFDC-42EB-8F99-0AD382840C01}"/>
                  </a:ext>
                </a:extLst>
              </p:cNvPr>
              <p:cNvSpPr txBox="1">
                <a:spLocks noRot="1" noChangeAspect="1" noMove="1" noResize="1" noEditPoints="1" noAdjustHandles="1" noChangeArrowheads="1" noChangeShapeType="1" noTextEdit="1"/>
              </p:cNvSpPr>
              <p:nvPr/>
            </p:nvSpPr>
            <p:spPr bwMode="auto">
              <a:xfrm>
                <a:off x="304800" y="6016197"/>
                <a:ext cx="8229600" cy="76200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9" name="TextBox 48">
            <a:extLst>
              <a:ext uri="{FF2B5EF4-FFF2-40B4-BE49-F238E27FC236}">
                <a16:creationId xmlns:a16="http://schemas.microsoft.com/office/drawing/2014/main" id="{6BF84060-7FC3-4B85-BD6D-5BDEE35BEE33}"/>
              </a:ext>
            </a:extLst>
          </p:cNvPr>
          <p:cNvSpPr txBox="1"/>
          <p:nvPr/>
        </p:nvSpPr>
        <p:spPr>
          <a:xfrm>
            <a:off x="1172793" y="5781268"/>
            <a:ext cx="6264857" cy="369332"/>
          </a:xfrm>
          <a:prstGeom prst="rect">
            <a:avLst/>
          </a:prstGeom>
          <a:noFill/>
        </p:spPr>
        <p:txBody>
          <a:bodyPr wrap="none" rtlCol="0">
            <a:spAutoFit/>
          </a:bodyPr>
          <a:lstStyle/>
          <a:p>
            <a:r>
              <a:rPr lang="en-US" dirty="0"/>
              <a:t>0	1	2	3	4	5	6        </a:t>
            </a:r>
          </a:p>
        </p:txBody>
      </p:sp>
      <p:sp>
        <p:nvSpPr>
          <p:cNvPr id="41" name="Right Triangle 40">
            <a:extLst>
              <a:ext uri="{FF2B5EF4-FFF2-40B4-BE49-F238E27FC236}">
                <a16:creationId xmlns:a16="http://schemas.microsoft.com/office/drawing/2014/main" id="{F2AD594C-C35E-480C-BE38-FDE45EE3D10D}"/>
              </a:ext>
            </a:extLst>
          </p:cNvPr>
          <p:cNvSpPr/>
          <p:nvPr/>
        </p:nvSpPr>
        <p:spPr>
          <a:xfrm flipH="1">
            <a:off x="3596444" y="4686591"/>
            <a:ext cx="440081" cy="888481"/>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6C01F6-012D-4333-B8AE-1E44FA2C1487}"/>
              </a:ext>
            </a:extLst>
          </p:cNvPr>
          <p:cNvSpPr/>
          <p:nvPr/>
        </p:nvSpPr>
        <p:spPr>
          <a:xfrm>
            <a:off x="4020588" y="4693761"/>
            <a:ext cx="932399" cy="8884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a:extLst>
              <a:ext uri="{FF2B5EF4-FFF2-40B4-BE49-F238E27FC236}">
                <a16:creationId xmlns:a16="http://schemas.microsoft.com/office/drawing/2014/main" id="{13241962-397B-4A21-9B99-A473190B095D}"/>
              </a:ext>
            </a:extLst>
          </p:cNvPr>
          <p:cNvSpPr/>
          <p:nvPr/>
        </p:nvSpPr>
        <p:spPr>
          <a:xfrm>
            <a:off x="4947951" y="4689199"/>
            <a:ext cx="440081" cy="888481"/>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EDD8E-203D-4781-8270-2FB3A63050F1}"/>
              </a:ext>
            </a:extLst>
          </p:cNvPr>
          <p:cNvSpPr>
            <a:spLocks noGrp="1"/>
          </p:cNvSpPr>
          <p:nvPr>
            <p:ph type="title"/>
          </p:nvPr>
        </p:nvSpPr>
        <p:spPr/>
        <p:txBody>
          <a:bodyPr/>
          <a:lstStyle/>
          <a:p>
            <a:r>
              <a:rPr lang="en-US" dirty="0"/>
              <a:t>Convolution in 1 Dimension</a:t>
            </a:r>
          </a:p>
        </p:txBody>
      </p:sp>
    </p:spTree>
    <p:extLst>
      <p:ext uri="{BB962C8B-B14F-4D97-AF65-F5344CB8AC3E}">
        <p14:creationId xmlns:p14="http://schemas.microsoft.com/office/powerpoint/2010/main" val="3705765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1046-84EF-4E98-8EFC-B75FBE34F893}"/>
              </a:ext>
            </a:extLst>
          </p:cNvPr>
          <p:cNvSpPr>
            <a:spLocks noGrp="1"/>
          </p:cNvSpPr>
          <p:nvPr>
            <p:ph type="title"/>
          </p:nvPr>
        </p:nvSpPr>
        <p:spPr/>
        <p:txBody>
          <a:bodyPr/>
          <a:lstStyle/>
          <a:p>
            <a:r>
              <a:rPr lang="en-US" dirty="0"/>
              <a:t>R Convolution Example</a:t>
            </a:r>
          </a:p>
        </p:txBody>
      </p:sp>
      <p:sp>
        <p:nvSpPr>
          <p:cNvPr id="4" name="Slide Number Placeholder 3">
            <a:extLst>
              <a:ext uri="{FF2B5EF4-FFF2-40B4-BE49-F238E27FC236}">
                <a16:creationId xmlns:a16="http://schemas.microsoft.com/office/drawing/2014/main" id="{4988D41A-7499-462F-9E93-17455174FFCC}"/>
              </a:ext>
            </a:extLst>
          </p:cNvPr>
          <p:cNvSpPr>
            <a:spLocks noGrp="1"/>
          </p:cNvSpPr>
          <p:nvPr>
            <p:ph type="sldNum" sz="quarter" idx="12"/>
          </p:nvPr>
        </p:nvSpPr>
        <p:spPr>
          <a:xfrm>
            <a:off x="6553200" y="6324600"/>
            <a:ext cx="2133600" cy="365125"/>
          </a:xfrm>
        </p:spPr>
        <p:txBody>
          <a:bodyPr/>
          <a:lstStyle/>
          <a:p>
            <a:pPr>
              <a:defRPr/>
            </a:pPr>
            <a:fld id="{9695C8B4-01A2-485F-8B64-4640E234E3BB}" type="slidenum">
              <a:rPr lang="en-US" altLang="en-US" smtClean="0"/>
              <a:pPr>
                <a:defRPr/>
              </a:pPr>
              <a:t>36</a:t>
            </a:fld>
            <a:endParaRPr lang="en-US" altLang="en-US"/>
          </a:p>
        </p:txBody>
      </p:sp>
      <p:pic>
        <p:nvPicPr>
          <p:cNvPr id="7" name="Picture 6">
            <a:extLst>
              <a:ext uri="{FF2B5EF4-FFF2-40B4-BE49-F238E27FC236}">
                <a16:creationId xmlns:a16="http://schemas.microsoft.com/office/drawing/2014/main" id="{94CA3572-8A7C-4965-8EB9-B061090C839A}"/>
              </a:ext>
            </a:extLst>
          </p:cNvPr>
          <p:cNvPicPr>
            <a:picLocks noChangeAspect="1"/>
          </p:cNvPicPr>
          <p:nvPr/>
        </p:nvPicPr>
        <p:blipFill>
          <a:blip r:embed="rId2"/>
          <a:stretch>
            <a:fillRect/>
          </a:stretch>
        </p:blipFill>
        <p:spPr>
          <a:xfrm>
            <a:off x="914400" y="1051718"/>
            <a:ext cx="6934200" cy="5044281"/>
          </a:xfrm>
          <a:prstGeom prst="rect">
            <a:avLst/>
          </a:prstGeom>
        </p:spPr>
      </p:pic>
    </p:spTree>
    <p:extLst>
      <p:ext uri="{BB962C8B-B14F-4D97-AF65-F5344CB8AC3E}">
        <p14:creationId xmlns:p14="http://schemas.microsoft.com/office/powerpoint/2010/main" val="1115741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1046-84EF-4E98-8EFC-B75FBE34F893}"/>
              </a:ext>
            </a:extLst>
          </p:cNvPr>
          <p:cNvSpPr>
            <a:spLocks noGrp="1"/>
          </p:cNvSpPr>
          <p:nvPr>
            <p:ph type="title"/>
          </p:nvPr>
        </p:nvSpPr>
        <p:spPr/>
        <p:txBody>
          <a:bodyPr/>
          <a:lstStyle/>
          <a:p>
            <a:r>
              <a:rPr lang="en-US" dirty="0"/>
              <a:t>R Convolution Example</a:t>
            </a:r>
          </a:p>
        </p:txBody>
      </p:sp>
      <p:sp>
        <p:nvSpPr>
          <p:cNvPr id="4" name="Slide Number Placeholder 3">
            <a:extLst>
              <a:ext uri="{FF2B5EF4-FFF2-40B4-BE49-F238E27FC236}">
                <a16:creationId xmlns:a16="http://schemas.microsoft.com/office/drawing/2014/main" id="{4988D41A-7499-462F-9E93-17455174FFCC}"/>
              </a:ext>
            </a:extLst>
          </p:cNvPr>
          <p:cNvSpPr>
            <a:spLocks noGrp="1"/>
          </p:cNvSpPr>
          <p:nvPr>
            <p:ph type="sldNum" sz="quarter" idx="12"/>
          </p:nvPr>
        </p:nvSpPr>
        <p:spPr>
          <a:xfrm>
            <a:off x="6553200" y="6324600"/>
            <a:ext cx="2133600" cy="365125"/>
          </a:xfrm>
        </p:spPr>
        <p:txBody>
          <a:bodyPr/>
          <a:lstStyle/>
          <a:p>
            <a:pPr>
              <a:defRPr/>
            </a:pPr>
            <a:fld id="{9695C8B4-01A2-485F-8B64-4640E234E3BB}" type="slidenum">
              <a:rPr lang="en-US" altLang="en-US" smtClean="0"/>
              <a:pPr>
                <a:defRPr/>
              </a:pPr>
              <a:t>37</a:t>
            </a:fld>
            <a:endParaRPr lang="en-US" altLang="en-US"/>
          </a:p>
        </p:txBody>
      </p:sp>
      <p:pic>
        <p:nvPicPr>
          <p:cNvPr id="8" name="Picture 7">
            <a:extLst>
              <a:ext uri="{FF2B5EF4-FFF2-40B4-BE49-F238E27FC236}">
                <a16:creationId xmlns:a16="http://schemas.microsoft.com/office/drawing/2014/main" id="{8C2DE5A2-AFAD-4ED4-BC3A-C86E84339C59}"/>
              </a:ext>
            </a:extLst>
          </p:cNvPr>
          <p:cNvPicPr>
            <a:picLocks noChangeAspect="1"/>
          </p:cNvPicPr>
          <p:nvPr/>
        </p:nvPicPr>
        <p:blipFill>
          <a:blip r:embed="rId2"/>
          <a:stretch>
            <a:fillRect/>
          </a:stretch>
        </p:blipFill>
        <p:spPr>
          <a:xfrm>
            <a:off x="609600" y="1219200"/>
            <a:ext cx="8001000" cy="3200400"/>
          </a:xfrm>
          <a:prstGeom prst="rect">
            <a:avLst/>
          </a:prstGeom>
        </p:spPr>
      </p:pic>
      <p:pic>
        <p:nvPicPr>
          <p:cNvPr id="9" name="Picture 8">
            <a:extLst>
              <a:ext uri="{FF2B5EF4-FFF2-40B4-BE49-F238E27FC236}">
                <a16:creationId xmlns:a16="http://schemas.microsoft.com/office/drawing/2014/main" id="{511950E0-0F6F-4237-B9BE-CB8FE535D7E6}"/>
              </a:ext>
            </a:extLst>
          </p:cNvPr>
          <p:cNvPicPr>
            <a:picLocks noChangeAspect="1"/>
          </p:cNvPicPr>
          <p:nvPr/>
        </p:nvPicPr>
        <p:blipFill>
          <a:blip r:embed="rId3"/>
          <a:stretch>
            <a:fillRect/>
          </a:stretch>
        </p:blipFill>
        <p:spPr>
          <a:xfrm>
            <a:off x="686665" y="4914900"/>
            <a:ext cx="7906790" cy="1447799"/>
          </a:xfrm>
          <a:prstGeom prst="rect">
            <a:avLst/>
          </a:prstGeom>
        </p:spPr>
      </p:pic>
    </p:spTree>
    <p:extLst>
      <p:ext uri="{BB962C8B-B14F-4D97-AF65-F5344CB8AC3E}">
        <p14:creationId xmlns:p14="http://schemas.microsoft.com/office/powerpoint/2010/main" val="3910495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E68B-BD9C-46D3-8578-62AE88E4CD39}"/>
              </a:ext>
            </a:extLst>
          </p:cNvPr>
          <p:cNvSpPr>
            <a:spLocks noGrp="1"/>
          </p:cNvSpPr>
          <p:nvPr>
            <p:ph type="title"/>
          </p:nvPr>
        </p:nvSpPr>
        <p:spPr/>
        <p:txBody>
          <a:bodyPr/>
          <a:lstStyle/>
          <a:p>
            <a:r>
              <a:rPr lang="en-US" dirty="0"/>
              <a:t>2-Dimensional Convolution</a:t>
            </a:r>
          </a:p>
        </p:txBody>
      </p:sp>
      <p:sp>
        <p:nvSpPr>
          <p:cNvPr id="3" name="Content Placeholder 2">
            <a:extLst>
              <a:ext uri="{FF2B5EF4-FFF2-40B4-BE49-F238E27FC236}">
                <a16:creationId xmlns:a16="http://schemas.microsoft.com/office/drawing/2014/main" id="{04F52B43-DD85-4E07-9840-9EA0A89FF1DE}"/>
              </a:ext>
            </a:extLst>
          </p:cNvPr>
          <p:cNvSpPr>
            <a:spLocks noGrp="1"/>
          </p:cNvSpPr>
          <p:nvPr>
            <p:ph idx="1"/>
          </p:nvPr>
        </p:nvSpPr>
        <p:spPr>
          <a:xfrm>
            <a:off x="477689" y="1219200"/>
            <a:ext cx="8229600" cy="4906963"/>
          </a:xfrm>
        </p:spPr>
        <p:txBody>
          <a:bodyPr/>
          <a:lstStyle/>
          <a:p>
            <a:pPr marL="0" indent="0">
              <a:buNone/>
            </a:pPr>
            <a:r>
              <a:rPr lang="en-US" dirty="0"/>
              <a:t>A 2-D convolution works like the 1-D case. Assume the data was scaled for an average of 0 and std deviation of 1 before doing the convolution. Assume the convolution set any result smaller than 0.8 = 0.</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4DF8278-0AC8-40F8-94B5-B39C29C45208}"/>
              </a:ext>
            </a:extLst>
          </p:cNvPr>
          <p:cNvSpPr>
            <a:spLocks noGrp="1"/>
          </p:cNvSpPr>
          <p:nvPr>
            <p:ph type="sldNum" sz="quarter" idx="12"/>
          </p:nvPr>
        </p:nvSpPr>
        <p:spPr/>
        <p:txBody>
          <a:bodyPr/>
          <a:lstStyle/>
          <a:p>
            <a:pPr>
              <a:defRPr/>
            </a:pPr>
            <a:fld id="{9695C8B4-01A2-485F-8B64-4640E234E3BB}" type="slidenum">
              <a:rPr lang="en-US" altLang="en-US" smtClean="0"/>
              <a:pPr>
                <a:defRPr/>
              </a:pPr>
              <a:t>38</a:t>
            </a:fld>
            <a:endParaRPr lang="en-US" altLang="en-US"/>
          </a:p>
        </p:txBody>
      </p:sp>
      <p:graphicFrame>
        <p:nvGraphicFramePr>
          <p:cNvPr id="5" name="Object 4">
            <a:extLst>
              <a:ext uri="{FF2B5EF4-FFF2-40B4-BE49-F238E27FC236}">
                <a16:creationId xmlns:a16="http://schemas.microsoft.com/office/drawing/2014/main" id="{3CBFD1F4-754A-4AE4-B3A0-78D2793B8BAE}"/>
              </a:ext>
            </a:extLst>
          </p:cNvPr>
          <p:cNvGraphicFramePr>
            <a:graphicFrameLocks noChangeAspect="1"/>
          </p:cNvGraphicFramePr>
          <p:nvPr>
            <p:extLst>
              <p:ext uri="{D42A27DB-BD31-4B8C-83A1-F6EECF244321}">
                <p14:modId xmlns:p14="http://schemas.microsoft.com/office/powerpoint/2010/main" val="3249104705"/>
              </p:ext>
            </p:extLst>
          </p:nvPr>
        </p:nvGraphicFramePr>
        <p:xfrm>
          <a:off x="1670446" y="2665413"/>
          <a:ext cx="3317875" cy="2381250"/>
        </p:xfrm>
        <a:graphic>
          <a:graphicData uri="http://schemas.openxmlformats.org/presentationml/2006/ole">
            <mc:AlternateContent xmlns:mc="http://schemas.openxmlformats.org/markup-compatibility/2006">
              <mc:Choice xmlns:v="urn:schemas-microsoft-com:vml" Requires="v">
                <p:oleObj spid="_x0000_s3215" name="Worksheet" r:id="rId3" imgW="3318634" imgH="2381069" progId="Excel.Sheet.12">
                  <p:embed/>
                </p:oleObj>
              </mc:Choice>
              <mc:Fallback>
                <p:oleObj name="Worksheet" r:id="rId3" imgW="3318634" imgH="2381069" progId="Excel.Sheet.12">
                  <p:embed/>
                  <p:pic>
                    <p:nvPicPr>
                      <p:cNvPr id="38917" name="Object 4">
                        <a:extLst>
                          <a:ext uri="{FF2B5EF4-FFF2-40B4-BE49-F238E27FC236}">
                            <a16:creationId xmlns:a16="http://schemas.microsoft.com/office/drawing/2014/main" id="{DFCE83E6-D044-412A-B398-F87BF5720E76}"/>
                          </a:ext>
                        </a:extLst>
                      </p:cNvPr>
                      <p:cNvPicPr>
                        <a:picLocks noChangeAspect="1" noChangeArrowheads="1"/>
                      </p:cNvPicPr>
                      <p:nvPr/>
                    </p:nvPicPr>
                    <p:blipFill>
                      <a:blip r:embed="rId4"/>
                      <a:srcRect/>
                      <a:stretch>
                        <a:fillRect/>
                      </a:stretch>
                    </p:blipFill>
                    <p:spPr bwMode="auto">
                      <a:xfrm>
                        <a:off x="1670446" y="2665413"/>
                        <a:ext cx="3317875" cy="2381250"/>
                      </a:xfrm>
                      <a:prstGeom prst="rect">
                        <a:avLst/>
                      </a:prstGeom>
                      <a:noFill/>
                      <a:ln>
                        <a:noFill/>
                      </a:ln>
                    </p:spPr>
                  </p:pic>
                </p:oleObj>
              </mc:Fallback>
            </mc:AlternateContent>
          </a:graphicData>
        </a:graphic>
      </p:graphicFrame>
      <p:graphicFrame>
        <p:nvGraphicFramePr>
          <p:cNvPr id="6" name="Object 7">
            <a:extLst>
              <a:ext uri="{FF2B5EF4-FFF2-40B4-BE49-F238E27FC236}">
                <a16:creationId xmlns:a16="http://schemas.microsoft.com/office/drawing/2014/main" id="{47BC8F6F-A384-4853-96E1-65907C1AEC14}"/>
              </a:ext>
            </a:extLst>
          </p:cNvPr>
          <p:cNvGraphicFramePr>
            <a:graphicFrameLocks noChangeAspect="1"/>
          </p:cNvGraphicFramePr>
          <p:nvPr>
            <p:extLst>
              <p:ext uri="{D42A27DB-BD31-4B8C-83A1-F6EECF244321}">
                <p14:modId xmlns:p14="http://schemas.microsoft.com/office/powerpoint/2010/main" val="1640976793"/>
              </p:ext>
            </p:extLst>
          </p:nvPr>
        </p:nvGraphicFramePr>
        <p:xfrm>
          <a:off x="152400" y="2819495"/>
          <a:ext cx="990600" cy="682625"/>
        </p:xfrm>
        <a:graphic>
          <a:graphicData uri="http://schemas.openxmlformats.org/presentationml/2006/ole">
            <mc:AlternateContent xmlns:mc="http://schemas.openxmlformats.org/markup-compatibility/2006">
              <mc:Choice xmlns:v="urn:schemas-microsoft-com:vml" Requires="v">
                <p:oleObj spid="_x0000_s3216" name="Worksheet" r:id="rId5" imgW="1112591" imgH="552316" progId="Excel.Sheet.12">
                  <p:embed/>
                </p:oleObj>
              </mc:Choice>
              <mc:Fallback>
                <p:oleObj name="Worksheet" r:id="rId5" imgW="1112591" imgH="552316" progId="Excel.Sheet.12">
                  <p:embed/>
                  <p:pic>
                    <p:nvPicPr>
                      <p:cNvPr id="38919" name="Object 7">
                        <a:extLst>
                          <a:ext uri="{FF2B5EF4-FFF2-40B4-BE49-F238E27FC236}">
                            <a16:creationId xmlns:a16="http://schemas.microsoft.com/office/drawing/2014/main" id="{4B545BA8-DEE5-4CAF-A79D-8E6B7A7A5C7E}"/>
                          </a:ext>
                        </a:extLst>
                      </p:cNvPr>
                      <p:cNvPicPr>
                        <a:picLocks noChangeAspect="1" noChangeArrowheads="1"/>
                      </p:cNvPicPr>
                      <p:nvPr/>
                    </p:nvPicPr>
                    <p:blipFill>
                      <a:blip r:embed="rId6"/>
                      <a:srcRect/>
                      <a:stretch>
                        <a:fillRect/>
                      </a:stretch>
                    </p:blipFill>
                    <p:spPr bwMode="auto">
                      <a:xfrm>
                        <a:off x="152400" y="2819495"/>
                        <a:ext cx="990600" cy="682625"/>
                      </a:xfrm>
                      <a:prstGeom prst="rect">
                        <a:avLst/>
                      </a:prstGeom>
                      <a:noFill/>
                      <a:ln>
                        <a:noFill/>
                      </a:ln>
                    </p:spPr>
                  </p:pic>
                </p:oleObj>
              </mc:Fallback>
            </mc:AlternateContent>
          </a:graphicData>
        </a:graphic>
      </p:graphicFrame>
      <p:sp>
        <p:nvSpPr>
          <p:cNvPr id="7" name="TextBox 6">
            <a:extLst>
              <a:ext uri="{FF2B5EF4-FFF2-40B4-BE49-F238E27FC236}">
                <a16:creationId xmlns:a16="http://schemas.microsoft.com/office/drawing/2014/main" id="{97E8779D-BF43-40F0-AD2D-F6A08EB2EA79}"/>
              </a:ext>
            </a:extLst>
          </p:cNvPr>
          <p:cNvSpPr txBox="1"/>
          <p:nvPr/>
        </p:nvSpPr>
        <p:spPr>
          <a:xfrm>
            <a:off x="1143000" y="2967335"/>
            <a:ext cx="492443" cy="461665"/>
          </a:xfrm>
          <a:prstGeom prst="rect">
            <a:avLst/>
          </a:prstGeom>
          <a:noFill/>
        </p:spPr>
        <p:txBody>
          <a:bodyPr wrap="none" rtlCol="0">
            <a:spAutoFit/>
          </a:bodyPr>
          <a:lstStyle/>
          <a:p>
            <a:r>
              <a:rPr lang="en-US" sz="2400" b="1" dirty="0"/>
              <a:t>**</a:t>
            </a:r>
          </a:p>
        </p:txBody>
      </p:sp>
      <p:sp>
        <p:nvSpPr>
          <p:cNvPr id="8" name="TextBox 7">
            <a:extLst>
              <a:ext uri="{FF2B5EF4-FFF2-40B4-BE49-F238E27FC236}">
                <a16:creationId xmlns:a16="http://schemas.microsoft.com/office/drawing/2014/main" id="{679A3203-6696-4327-BEB0-16CB6088AD85}"/>
              </a:ext>
            </a:extLst>
          </p:cNvPr>
          <p:cNvSpPr txBox="1"/>
          <p:nvPr/>
        </p:nvSpPr>
        <p:spPr>
          <a:xfrm>
            <a:off x="5181600" y="3454400"/>
            <a:ext cx="338554" cy="461665"/>
          </a:xfrm>
          <a:prstGeom prst="rect">
            <a:avLst/>
          </a:prstGeom>
          <a:noFill/>
        </p:spPr>
        <p:txBody>
          <a:bodyPr wrap="none" rtlCol="0">
            <a:spAutoFit/>
          </a:bodyPr>
          <a:lstStyle/>
          <a:p>
            <a:r>
              <a:rPr lang="en-US" sz="2400" b="1" dirty="0"/>
              <a:t>=</a:t>
            </a:r>
          </a:p>
        </p:txBody>
      </p:sp>
      <p:graphicFrame>
        <p:nvGraphicFramePr>
          <p:cNvPr id="9" name="Object 8">
            <a:extLst>
              <a:ext uri="{FF2B5EF4-FFF2-40B4-BE49-F238E27FC236}">
                <a16:creationId xmlns:a16="http://schemas.microsoft.com/office/drawing/2014/main" id="{DCFEBD2C-5F00-4B30-B9A2-D469880941D1}"/>
              </a:ext>
            </a:extLst>
          </p:cNvPr>
          <p:cNvGraphicFramePr>
            <a:graphicFrameLocks noChangeAspect="1"/>
          </p:cNvGraphicFramePr>
          <p:nvPr>
            <p:extLst>
              <p:ext uri="{D42A27DB-BD31-4B8C-83A1-F6EECF244321}">
                <p14:modId xmlns:p14="http://schemas.microsoft.com/office/powerpoint/2010/main" val="3561094100"/>
              </p:ext>
            </p:extLst>
          </p:nvPr>
        </p:nvGraphicFramePr>
        <p:xfrm>
          <a:off x="5508625" y="2732088"/>
          <a:ext cx="3284538" cy="2381250"/>
        </p:xfrm>
        <a:graphic>
          <a:graphicData uri="http://schemas.openxmlformats.org/presentationml/2006/ole">
            <mc:AlternateContent xmlns:mc="http://schemas.openxmlformats.org/markup-compatibility/2006">
              <mc:Choice xmlns:v="urn:schemas-microsoft-com:vml" Requires="v">
                <p:oleObj spid="_x0000_s3217" name="Worksheet" r:id="rId7" imgW="3284185" imgH="2381069" progId="Excel.Sheet.12">
                  <p:embed/>
                </p:oleObj>
              </mc:Choice>
              <mc:Fallback>
                <p:oleObj name="Worksheet" r:id="rId7" imgW="3284185" imgH="2381069" progId="Excel.Sheet.12">
                  <p:embed/>
                  <p:pic>
                    <p:nvPicPr>
                      <p:cNvPr id="5" name="Object 4">
                        <a:extLst>
                          <a:ext uri="{FF2B5EF4-FFF2-40B4-BE49-F238E27FC236}">
                            <a16:creationId xmlns:a16="http://schemas.microsoft.com/office/drawing/2014/main" id="{3CBFD1F4-754A-4AE4-B3A0-78D2793B8BAE}"/>
                          </a:ext>
                        </a:extLst>
                      </p:cNvPr>
                      <p:cNvPicPr>
                        <a:picLocks noChangeAspect="1" noChangeArrowheads="1"/>
                      </p:cNvPicPr>
                      <p:nvPr/>
                    </p:nvPicPr>
                    <p:blipFill>
                      <a:blip r:embed="rId8"/>
                      <a:srcRect/>
                      <a:stretch>
                        <a:fillRect/>
                      </a:stretch>
                    </p:blipFill>
                    <p:spPr bwMode="auto">
                      <a:xfrm>
                        <a:off x="5508625" y="2732088"/>
                        <a:ext cx="3284538" cy="2381250"/>
                      </a:xfrm>
                      <a:prstGeom prst="rect">
                        <a:avLst/>
                      </a:prstGeom>
                      <a:noFill/>
                      <a:ln>
                        <a:noFill/>
                      </a:ln>
                    </p:spPr>
                  </p:pic>
                </p:oleObj>
              </mc:Fallback>
            </mc:AlternateContent>
          </a:graphicData>
        </a:graphic>
      </p:graphicFrame>
      <p:sp>
        <p:nvSpPr>
          <p:cNvPr id="10" name="Rectangle 9">
            <a:extLst>
              <a:ext uri="{FF2B5EF4-FFF2-40B4-BE49-F238E27FC236}">
                <a16:creationId xmlns:a16="http://schemas.microsoft.com/office/drawing/2014/main" id="{093AEB14-7D99-4BE8-BE30-1C416CDF7F43}"/>
              </a:ext>
            </a:extLst>
          </p:cNvPr>
          <p:cNvSpPr/>
          <p:nvPr/>
        </p:nvSpPr>
        <p:spPr>
          <a:xfrm>
            <a:off x="2742079" y="3200400"/>
            <a:ext cx="991722"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3C79D6-EEEF-4B56-BB4A-9F00E2E9DF31}"/>
              </a:ext>
            </a:extLst>
          </p:cNvPr>
          <p:cNvSpPr/>
          <p:nvPr/>
        </p:nvSpPr>
        <p:spPr>
          <a:xfrm>
            <a:off x="3721847" y="4437063"/>
            <a:ext cx="850154"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0039A9-E2F7-4EFA-AD64-FE107E2EC6D8}"/>
              </a:ext>
            </a:extLst>
          </p:cNvPr>
          <p:cNvSpPr/>
          <p:nvPr/>
        </p:nvSpPr>
        <p:spPr>
          <a:xfrm>
            <a:off x="6549233" y="3266281"/>
            <a:ext cx="976523"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FBA2E7-F22C-491D-9526-D8600BEF3F91}"/>
              </a:ext>
            </a:extLst>
          </p:cNvPr>
          <p:cNvSpPr/>
          <p:nvPr/>
        </p:nvSpPr>
        <p:spPr>
          <a:xfrm>
            <a:off x="7487517" y="4530864"/>
            <a:ext cx="818283"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67DF3EE6-125E-4A13-9510-0742AD1A07AB}"/>
                  </a:ext>
                </a:extLst>
              </p:cNvPr>
              <p:cNvSpPr txBox="1">
                <a:spLocks/>
              </p:cNvSpPr>
              <p:nvPr/>
            </p:nvSpPr>
            <p:spPr bwMode="auto">
              <a:xfrm>
                <a:off x="304800" y="5975350"/>
                <a:ext cx="8229600" cy="762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(f**g)(</a:t>
                </a:r>
                <a:r>
                  <a:rPr lang="en-US" sz="2800" dirty="0" err="1"/>
                  <a:t>x,y</a:t>
                </a:r>
                <a:r>
                  <a:rPr lang="en-US" sz="2800" dirty="0"/>
                  <a:t>)=</a:t>
                </a:r>
                <a14:m>
                  <m:oMath xmlns:m="http://schemas.openxmlformats.org/officeDocument/2006/math">
                    <m:nary>
                      <m:naryPr>
                        <m:ctrlPr>
                          <a:rPr lang="en-US" sz="2800" i="1" smtClean="0">
                            <a:latin typeface="Cambria Math" panose="02040503050406030204" pitchFamily="18" charset="0"/>
                          </a:rPr>
                        </m:ctrlPr>
                      </m:naryPr>
                      <m:sub>
                        <m:r>
                          <a:rPr lang="en-US" sz="2800" i="1">
                            <a:latin typeface="Cambria Math" panose="02040503050406030204" pitchFamily="18" charset="0"/>
                          </a:rPr>
                          <m:t>−∞</m:t>
                        </m:r>
                      </m:sub>
                      <m:sup>
                        <m:r>
                          <a:rPr lang="en-US" sz="2800" i="1">
                            <a:latin typeface="Cambria Math" panose="02040503050406030204" pitchFamily="18" charset="0"/>
                          </a:rPr>
                          <m:t>∞</m:t>
                        </m:r>
                      </m:sup>
                      <m:e>
                        <m:nary>
                          <m:naryPr>
                            <m:ctrlPr>
                              <a:rPr lang="en-US" sz="2800" i="1">
                                <a:latin typeface="Cambria Math" panose="02040503050406030204" pitchFamily="18" charset="0"/>
                              </a:rPr>
                            </m:ctrlPr>
                          </m:naryPr>
                          <m:sub>
                            <m:r>
                              <a:rPr lang="en-US" sz="2800" i="1">
                                <a:latin typeface="Cambria Math" panose="02040503050406030204" pitchFamily="18" charset="0"/>
                              </a:rPr>
                              <m:t>−∞</m:t>
                            </m:r>
                          </m:sub>
                          <m:sup>
                            <m:r>
                              <a:rPr lang="en-US" sz="2800" i="1">
                                <a:latin typeface="Cambria Math" panose="02040503050406030204" pitchFamily="18" charset="0"/>
                              </a:rPr>
                              <m:t>∞</m:t>
                            </m:r>
                          </m:sup>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𝑚</m:t>
                                </m:r>
                              </m:e>
                            </m:d>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𝑚</m:t>
                                </m:r>
                              </m:e>
                            </m:d>
                            <m:r>
                              <a:rPr lang="en-US" sz="2800" i="1">
                                <a:latin typeface="Cambria Math" panose="02040503050406030204" pitchFamily="18" charset="0"/>
                              </a:rPr>
                              <m:t>𝑑𝑘</m:t>
                            </m:r>
                            <m:r>
                              <a:rPr lang="en-US" sz="2800" b="0" i="1" smtClean="0">
                                <a:latin typeface="Cambria Math" panose="02040503050406030204" pitchFamily="18" charset="0"/>
                              </a:rPr>
                              <m:t> </m:t>
                            </m:r>
                            <m:r>
                              <a:rPr lang="en-US" sz="2800" b="0" i="1" smtClean="0">
                                <a:latin typeface="Cambria Math" panose="02040503050406030204" pitchFamily="18" charset="0"/>
                              </a:rPr>
                              <m:t>𝑑𝑚</m:t>
                            </m:r>
                          </m:e>
                        </m:nary>
                      </m:e>
                    </m:nary>
                  </m:oMath>
                </a14:m>
                <a:endParaRPr lang="en-US" sz="2800" dirty="0"/>
              </a:p>
            </p:txBody>
          </p:sp>
        </mc:Choice>
        <mc:Fallback xmlns="">
          <p:sp>
            <p:nvSpPr>
              <p:cNvPr id="14" name="Content Placeholder 2">
                <a:extLst>
                  <a:ext uri="{FF2B5EF4-FFF2-40B4-BE49-F238E27FC236}">
                    <a16:creationId xmlns:a16="http://schemas.microsoft.com/office/drawing/2014/main" id="{67DF3EE6-125E-4A13-9510-0742AD1A07AB}"/>
                  </a:ext>
                </a:extLst>
              </p:cNvPr>
              <p:cNvSpPr txBox="1">
                <a:spLocks noRot="1" noChangeAspect="1" noMove="1" noResize="1" noEditPoints="1" noAdjustHandles="1" noChangeArrowheads="1" noChangeShapeType="1" noTextEdit="1"/>
              </p:cNvSpPr>
              <p:nvPr/>
            </p:nvSpPr>
            <p:spPr bwMode="auto">
              <a:xfrm>
                <a:off x="304800" y="5975350"/>
                <a:ext cx="8229600" cy="762000"/>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5" name="TextBox 14">
            <a:extLst>
              <a:ext uri="{FF2B5EF4-FFF2-40B4-BE49-F238E27FC236}">
                <a16:creationId xmlns:a16="http://schemas.microsoft.com/office/drawing/2014/main" id="{846DF178-738B-4CC9-A12E-55ECA3190A6A}"/>
              </a:ext>
            </a:extLst>
          </p:cNvPr>
          <p:cNvSpPr txBox="1"/>
          <p:nvPr/>
        </p:nvSpPr>
        <p:spPr>
          <a:xfrm>
            <a:off x="254483" y="3696631"/>
            <a:ext cx="786434" cy="369332"/>
          </a:xfrm>
          <a:prstGeom prst="rect">
            <a:avLst/>
          </a:prstGeom>
          <a:noFill/>
        </p:spPr>
        <p:txBody>
          <a:bodyPr wrap="none" rtlCol="0">
            <a:spAutoFit/>
          </a:bodyPr>
          <a:lstStyle/>
          <a:p>
            <a:r>
              <a:rPr lang="en-US" dirty="0"/>
              <a:t>Kernel</a:t>
            </a:r>
          </a:p>
        </p:txBody>
      </p:sp>
      <p:sp>
        <p:nvSpPr>
          <p:cNvPr id="16" name="TextBox 15">
            <a:extLst>
              <a:ext uri="{FF2B5EF4-FFF2-40B4-BE49-F238E27FC236}">
                <a16:creationId xmlns:a16="http://schemas.microsoft.com/office/drawing/2014/main" id="{D2F8CD45-1A04-464A-AB84-4EE7FC4FAF9E}"/>
              </a:ext>
            </a:extLst>
          </p:cNvPr>
          <p:cNvSpPr txBox="1"/>
          <p:nvPr/>
        </p:nvSpPr>
        <p:spPr>
          <a:xfrm>
            <a:off x="2743200" y="5167590"/>
            <a:ext cx="759823" cy="369332"/>
          </a:xfrm>
          <a:prstGeom prst="rect">
            <a:avLst/>
          </a:prstGeom>
          <a:noFill/>
        </p:spPr>
        <p:txBody>
          <a:bodyPr wrap="none" rtlCol="0">
            <a:spAutoFit/>
          </a:bodyPr>
          <a:lstStyle/>
          <a:p>
            <a:r>
              <a:rPr lang="en-US" dirty="0"/>
              <a:t>Image</a:t>
            </a:r>
          </a:p>
        </p:txBody>
      </p:sp>
      <p:sp>
        <p:nvSpPr>
          <p:cNvPr id="17" name="TextBox 16">
            <a:extLst>
              <a:ext uri="{FF2B5EF4-FFF2-40B4-BE49-F238E27FC236}">
                <a16:creationId xmlns:a16="http://schemas.microsoft.com/office/drawing/2014/main" id="{79A0673C-D120-4F20-871E-22F3110F1CEB}"/>
              </a:ext>
            </a:extLst>
          </p:cNvPr>
          <p:cNvSpPr txBox="1"/>
          <p:nvPr/>
        </p:nvSpPr>
        <p:spPr>
          <a:xfrm>
            <a:off x="6843552" y="5343291"/>
            <a:ext cx="816249" cy="369332"/>
          </a:xfrm>
          <a:prstGeom prst="rect">
            <a:avLst/>
          </a:prstGeom>
          <a:noFill/>
        </p:spPr>
        <p:txBody>
          <a:bodyPr wrap="none" rtlCol="0">
            <a:spAutoFit/>
          </a:bodyPr>
          <a:lstStyle/>
          <a:p>
            <a:r>
              <a:rPr lang="en-US" dirty="0"/>
              <a:t>Result </a:t>
            </a:r>
          </a:p>
        </p:txBody>
      </p:sp>
      <p:sp>
        <p:nvSpPr>
          <p:cNvPr id="18" name="Rectangle 17">
            <a:extLst>
              <a:ext uri="{FF2B5EF4-FFF2-40B4-BE49-F238E27FC236}">
                <a16:creationId xmlns:a16="http://schemas.microsoft.com/office/drawing/2014/main" id="{ED92F430-D519-4A6D-8829-AA9685BDBA7F}"/>
              </a:ext>
            </a:extLst>
          </p:cNvPr>
          <p:cNvSpPr/>
          <p:nvPr/>
        </p:nvSpPr>
        <p:spPr>
          <a:xfrm>
            <a:off x="152400" y="2819495"/>
            <a:ext cx="990600" cy="68262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F8F840-6F30-4F79-AC81-B04B15CE8D33}"/>
              </a:ext>
            </a:extLst>
          </p:cNvPr>
          <p:cNvSpPr/>
          <p:nvPr/>
        </p:nvSpPr>
        <p:spPr>
          <a:xfrm>
            <a:off x="1584325" y="2665413"/>
            <a:ext cx="3597275" cy="244713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76B00E-4112-4F36-87CB-D558CF9FC1EB}"/>
              </a:ext>
            </a:extLst>
          </p:cNvPr>
          <p:cNvSpPr/>
          <p:nvPr/>
        </p:nvSpPr>
        <p:spPr>
          <a:xfrm>
            <a:off x="5508625" y="2665413"/>
            <a:ext cx="3559175" cy="25021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545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C4F4-52C7-415D-A9AC-3399F0EDBD3E}"/>
              </a:ext>
            </a:extLst>
          </p:cNvPr>
          <p:cNvSpPr>
            <a:spLocks noGrp="1"/>
          </p:cNvSpPr>
          <p:nvPr>
            <p:ph type="title"/>
          </p:nvPr>
        </p:nvSpPr>
        <p:spPr/>
        <p:txBody>
          <a:bodyPr/>
          <a:lstStyle/>
          <a:p>
            <a:r>
              <a:rPr lang="en-US" dirty="0"/>
              <a:t>2-D Convolution</a:t>
            </a:r>
          </a:p>
        </p:txBody>
      </p:sp>
      <p:sp>
        <p:nvSpPr>
          <p:cNvPr id="4" name="Slide Number Placeholder 3">
            <a:extLst>
              <a:ext uri="{FF2B5EF4-FFF2-40B4-BE49-F238E27FC236}">
                <a16:creationId xmlns:a16="http://schemas.microsoft.com/office/drawing/2014/main" id="{610E9A04-0C5E-4202-867B-42C030B98EA4}"/>
              </a:ext>
            </a:extLst>
          </p:cNvPr>
          <p:cNvSpPr>
            <a:spLocks noGrp="1"/>
          </p:cNvSpPr>
          <p:nvPr>
            <p:ph type="sldNum" sz="quarter" idx="12"/>
          </p:nvPr>
        </p:nvSpPr>
        <p:spPr/>
        <p:txBody>
          <a:bodyPr/>
          <a:lstStyle/>
          <a:p>
            <a:pPr>
              <a:defRPr/>
            </a:pPr>
            <a:fld id="{9695C8B4-01A2-485F-8B64-4640E234E3BB}" type="slidenum">
              <a:rPr lang="en-US" altLang="en-US" smtClean="0"/>
              <a:pPr>
                <a:defRPr/>
              </a:pPr>
              <a:t>39</a:t>
            </a:fld>
            <a:endParaRPr lang="en-US" altLang="en-US"/>
          </a:p>
        </p:txBody>
      </p:sp>
      <p:pic>
        <p:nvPicPr>
          <p:cNvPr id="6" name="Picture 5">
            <a:extLst>
              <a:ext uri="{FF2B5EF4-FFF2-40B4-BE49-F238E27FC236}">
                <a16:creationId xmlns:a16="http://schemas.microsoft.com/office/drawing/2014/main" id="{E6CEE8E8-463B-43A6-BB51-08FA354E1AF9}"/>
              </a:ext>
            </a:extLst>
          </p:cNvPr>
          <p:cNvPicPr>
            <a:picLocks noChangeAspect="1"/>
          </p:cNvPicPr>
          <p:nvPr/>
        </p:nvPicPr>
        <p:blipFill rotWithShape="1">
          <a:blip r:embed="rId2"/>
          <a:srcRect l="43334" t="44350" r="47333" b="37864"/>
          <a:stretch/>
        </p:blipFill>
        <p:spPr>
          <a:xfrm>
            <a:off x="6867337" y="4081384"/>
            <a:ext cx="2133600" cy="2286000"/>
          </a:xfrm>
          <a:prstGeom prst="rect">
            <a:avLst/>
          </a:prstGeom>
        </p:spPr>
      </p:pic>
      <p:pic>
        <p:nvPicPr>
          <p:cNvPr id="7" name="Picture 6">
            <a:extLst>
              <a:ext uri="{FF2B5EF4-FFF2-40B4-BE49-F238E27FC236}">
                <a16:creationId xmlns:a16="http://schemas.microsoft.com/office/drawing/2014/main" id="{B70D8918-CF25-4F9C-90EE-90052C76F0F9}"/>
              </a:ext>
            </a:extLst>
          </p:cNvPr>
          <p:cNvPicPr>
            <a:picLocks noChangeAspect="1"/>
          </p:cNvPicPr>
          <p:nvPr/>
        </p:nvPicPr>
        <p:blipFill rotWithShape="1">
          <a:blip r:embed="rId2"/>
          <a:srcRect l="52500" t="32802" r="38333" b="50894"/>
          <a:stretch/>
        </p:blipFill>
        <p:spPr>
          <a:xfrm>
            <a:off x="1468854" y="1017666"/>
            <a:ext cx="5265579" cy="5265579"/>
          </a:xfrm>
          <a:prstGeom prst="rect">
            <a:avLst/>
          </a:prstGeom>
        </p:spPr>
      </p:pic>
      <p:pic>
        <p:nvPicPr>
          <p:cNvPr id="8" name="Picture 7">
            <a:extLst>
              <a:ext uri="{FF2B5EF4-FFF2-40B4-BE49-F238E27FC236}">
                <a16:creationId xmlns:a16="http://schemas.microsoft.com/office/drawing/2014/main" id="{36B1CC28-7BCB-4FD6-8C72-24BB63016699}"/>
              </a:ext>
            </a:extLst>
          </p:cNvPr>
          <p:cNvPicPr>
            <a:picLocks noChangeAspect="1"/>
          </p:cNvPicPr>
          <p:nvPr/>
        </p:nvPicPr>
        <p:blipFill rotWithShape="1">
          <a:blip r:embed="rId2"/>
          <a:srcRect l="53536" t="37300" r="45206" b="60784"/>
          <a:stretch/>
        </p:blipFill>
        <p:spPr>
          <a:xfrm>
            <a:off x="199747" y="1373832"/>
            <a:ext cx="533400" cy="457200"/>
          </a:xfrm>
          <a:prstGeom prst="rect">
            <a:avLst/>
          </a:prstGeom>
        </p:spPr>
      </p:pic>
      <p:sp>
        <p:nvSpPr>
          <p:cNvPr id="9" name="TextBox 8">
            <a:extLst>
              <a:ext uri="{FF2B5EF4-FFF2-40B4-BE49-F238E27FC236}">
                <a16:creationId xmlns:a16="http://schemas.microsoft.com/office/drawing/2014/main" id="{FA16F00D-2EEA-4CE2-B33D-61216D955D0F}"/>
              </a:ext>
            </a:extLst>
          </p:cNvPr>
          <p:cNvSpPr txBox="1"/>
          <p:nvPr/>
        </p:nvSpPr>
        <p:spPr>
          <a:xfrm>
            <a:off x="997396" y="1373832"/>
            <a:ext cx="492443" cy="461665"/>
          </a:xfrm>
          <a:prstGeom prst="rect">
            <a:avLst/>
          </a:prstGeom>
          <a:noFill/>
        </p:spPr>
        <p:txBody>
          <a:bodyPr wrap="none" rtlCol="0">
            <a:spAutoFit/>
          </a:bodyPr>
          <a:lstStyle/>
          <a:p>
            <a:r>
              <a:rPr lang="en-US" sz="2400" b="1" dirty="0"/>
              <a:t>**</a:t>
            </a:r>
          </a:p>
        </p:txBody>
      </p:sp>
      <p:pic>
        <p:nvPicPr>
          <p:cNvPr id="10" name="Picture 9">
            <a:extLst>
              <a:ext uri="{FF2B5EF4-FFF2-40B4-BE49-F238E27FC236}">
                <a16:creationId xmlns:a16="http://schemas.microsoft.com/office/drawing/2014/main" id="{22AE2789-B934-45A8-A09A-06B503CB18AC}"/>
              </a:ext>
            </a:extLst>
          </p:cNvPr>
          <p:cNvPicPr>
            <a:picLocks noChangeAspect="1"/>
          </p:cNvPicPr>
          <p:nvPr/>
        </p:nvPicPr>
        <p:blipFill rotWithShape="1">
          <a:blip r:embed="rId2"/>
          <a:srcRect l="56372" t="38698" r="42567" b="59046"/>
          <a:stretch/>
        </p:blipFill>
        <p:spPr>
          <a:xfrm>
            <a:off x="199747" y="2557580"/>
            <a:ext cx="609600" cy="728584"/>
          </a:xfrm>
          <a:prstGeom prst="rect">
            <a:avLst/>
          </a:prstGeom>
        </p:spPr>
      </p:pic>
      <p:sp>
        <p:nvSpPr>
          <p:cNvPr id="11" name="TextBox 10">
            <a:extLst>
              <a:ext uri="{FF2B5EF4-FFF2-40B4-BE49-F238E27FC236}">
                <a16:creationId xmlns:a16="http://schemas.microsoft.com/office/drawing/2014/main" id="{3798FCF7-47B7-447F-94FD-1D562DA0B382}"/>
              </a:ext>
            </a:extLst>
          </p:cNvPr>
          <p:cNvSpPr txBox="1"/>
          <p:nvPr/>
        </p:nvSpPr>
        <p:spPr>
          <a:xfrm>
            <a:off x="1066800" y="2814935"/>
            <a:ext cx="492443" cy="461665"/>
          </a:xfrm>
          <a:prstGeom prst="rect">
            <a:avLst/>
          </a:prstGeom>
          <a:noFill/>
        </p:spPr>
        <p:txBody>
          <a:bodyPr wrap="none" rtlCol="0">
            <a:spAutoFit/>
          </a:bodyPr>
          <a:lstStyle/>
          <a:p>
            <a:r>
              <a:rPr lang="en-US" sz="2400" b="1" dirty="0"/>
              <a:t>**</a:t>
            </a:r>
          </a:p>
        </p:txBody>
      </p:sp>
      <p:sp>
        <p:nvSpPr>
          <p:cNvPr id="12" name="TextBox 11">
            <a:extLst>
              <a:ext uri="{FF2B5EF4-FFF2-40B4-BE49-F238E27FC236}">
                <a16:creationId xmlns:a16="http://schemas.microsoft.com/office/drawing/2014/main" id="{FE944092-9443-4ADF-A93A-9356E4B53E79}"/>
              </a:ext>
            </a:extLst>
          </p:cNvPr>
          <p:cNvSpPr txBox="1"/>
          <p:nvPr/>
        </p:nvSpPr>
        <p:spPr>
          <a:xfrm>
            <a:off x="6565156" y="4560430"/>
            <a:ext cx="338554"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166390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D7CA6A-29A8-4F16-A696-7E49DAB07EE1}"/>
              </a:ext>
            </a:extLst>
          </p:cNvPr>
          <p:cNvSpPr>
            <a:spLocks noGrp="1"/>
          </p:cNvSpPr>
          <p:nvPr>
            <p:ph idx="1"/>
          </p:nvPr>
        </p:nvSpPr>
        <p:spPr>
          <a:xfrm>
            <a:off x="457200" y="2133600"/>
            <a:ext cx="8229600" cy="3992563"/>
          </a:xfrm>
        </p:spPr>
        <p:txBody>
          <a:bodyPr/>
          <a:lstStyle/>
          <a:p>
            <a:pPr marL="0" indent="0" algn="ctr">
              <a:buNone/>
            </a:pPr>
            <a:r>
              <a:rPr lang="en-US" sz="2800" dirty="0"/>
              <a:t>Review from Last Week</a:t>
            </a:r>
          </a:p>
          <a:p>
            <a:pPr marL="0" indent="0">
              <a:buNone/>
            </a:pPr>
            <a:endParaRPr lang="en-US" sz="2800" dirty="0"/>
          </a:p>
          <a:p>
            <a:pPr marL="0" indent="0">
              <a:buNone/>
            </a:pPr>
            <a:endParaRPr lang="en-US" sz="2800" dirty="0"/>
          </a:p>
        </p:txBody>
      </p:sp>
      <p:sp>
        <p:nvSpPr>
          <p:cNvPr id="4" name="Slide Number Placeholder 3">
            <a:extLst>
              <a:ext uri="{FF2B5EF4-FFF2-40B4-BE49-F238E27FC236}">
                <a16:creationId xmlns:a16="http://schemas.microsoft.com/office/drawing/2014/main" id="{E5399E3F-4BDD-4B8F-AF2F-6BA2D7097B68}"/>
              </a:ext>
            </a:extLst>
          </p:cNvPr>
          <p:cNvSpPr>
            <a:spLocks noGrp="1"/>
          </p:cNvSpPr>
          <p:nvPr>
            <p:ph type="sldNum" sz="quarter" idx="12"/>
          </p:nvPr>
        </p:nvSpPr>
        <p:spPr/>
        <p:txBody>
          <a:bodyPr/>
          <a:lstStyle/>
          <a:p>
            <a:pPr>
              <a:defRPr/>
            </a:pPr>
            <a:fld id="{9695C8B4-01A2-485F-8B64-4640E234E3BB}" type="slidenum">
              <a:rPr lang="en-US" altLang="en-US" smtClean="0"/>
              <a:pPr>
                <a:defRPr/>
              </a:pPr>
              <a:t>4</a:t>
            </a:fld>
            <a:endParaRPr lang="en-US" altLang="en-US" dirty="0"/>
          </a:p>
        </p:txBody>
      </p:sp>
    </p:spTree>
    <p:extLst>
      <p:ext uri="{BB962C8B-B14F-4D97-AF65-F5344CB8AC3E}">
        <p14:creationId xmlns:p14="http://schemas.microsoft.com/office/powerpoint/2010/main" val="797389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C4F4-52C7-415D-A9AC-3399F0EDBD3E}"/>
              </a:ext>
            </a:extLst>
          </p:cNvPr>
          <p:cNvSpPr>
            <a:spLocks noGrp="1"/>
          </p:cNvSpPr>
          <p:nvPr>
            <p:ph type="title"/>
          </p:nvPr>
        </p:nvSpPr>
        <p:spPr/>
        <p:txBody>
          <a:bodyPr/>
          <a:lstStyle/>
          <a:p>
            <a:r>
              <a:rPr lang="en-US" dirty="0"/>
              <a:t>Clustering Based on Convolution Filters</a:t>
            </a:r>
          </a:p>
        </p:txBody>
      </p:sp>
      <p:sp>
        <p:nvSpPr>
          <p:cNvPr id="4" name="Slide Number Placeholder 3">
            <a:extLst>
              <a:ext uri="{FF2B5EF4-FFF2-40B4-BE49-F238E27FC236}">
                <a16:creationId xmlns:a16="http://schemas.microsoft.com/office/drawing/2014/main" id="{610E9A04-0C5E-4202-867B-42C030B98EA4}"/>
              </a:ext>
            </a:extLst>
          </p:cNvPr>
          <p:cNvSpPr>
            <a:spLocks noGrp="1"/>
          </p:cNvSpPr>
          <p:nvPr>
            <p:ph type="sldNum" sz="quarter" idx="12"/>
          </p:nvPr>
        </p:nvSpPr>
        <p:spPr/>
        <p:txBody>
          <a:bodyPr/>
          <a:lstStyle/>
          <a:p>
            <a:pPr>
              <a:defRPr/>
            </a:pPr>
            <a:fld id="{9695C8B4-01A2-485F-8B64-4640E234E3BB}" type="slidenum">
              <a:rPr lang="en-US" altLang="en-US" smtClean="0"/>
              <a:pPr>
                <a:defRPr/>
              </a:pPr>
              <a:t>40</a:t>
            </a:fld>
            <a:endParaRPr lang="en-US" altLang="en-US"/>
          </a:p>
        </p:txBody>
      </p:sp>
      <p:pic>
        <p:nvPicPr>
          <p:cNvPr id="5" name="Picture 4">
            <a:extLst>
              <a:ext uri="{FF2B5EF4-FFF2-40B4-BE49-F238E27FC236}">
                <a16:creationId xmlns:a16="http://schemas.microsoft.com/office/drawing/2014/main" id="{83D3CFF1-29A3-4BD6-B376-273C4A850C51}"/>
              </a:ext>
            </a:extLst>
          </p:cNvPr>
          <p:cNvPicPr>
            <a:picLocks noChangeAspect="1"/>
          </p:cNvPicPr>
          <p:nvPr/>
        </p:nvPicPr>
        <p:blipFill rotWithShape="1">
          <a:blip r:embed="rId2"/>
          <a:srcRect l="5000" t="32214" r="36666" b="20356"/>
          <a:stretch/>
        </p:blipFill>
        <p:spPr>
          <a:xfrm>
            <a:off x="152400" y="1676400"/>
            <a:ext cx="8839200" cy="4040779"/>
          </a:xfrm>
          <a:prstGeom prst="rect">
            <a:avLst/>
          </a:prstGeom>
        </p:spPr>
      </p:pic>
    </p:spTree>
    <p:extLst>
      <p:ext uri="{BB962C8B-B14F-4D97-AF65-F5344CB8AC3E}">
        <p14:creationId xmlns:p14="http://schemas.microsoft.com/office/powerpoint/2010/main" val="1427880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13CF-A616-4102-AB83-DD681FDCE0A0}"/>
              </a:ext>
            </a:extLst>
          </p:cNvPr>
          <p:cNvSpPr>
            <a:spLocks noGrp="1"/>
          </p:cNvSpPr>
          <p:nvPr>
            <p:ph type="title"/>
          </p:nvPr>
        </p:nvSpPr>
        <p:spPr/>
        <p:txBody>
          <a:bodyPr/>
          <a:lstStyle/>
          <a:p>
            <a:r>
              <a:rPr lang="en-US" dirty="0"/>
              <a:t>Slide and Pad</a:t>
            </a:r>
          </a:p>
        </p:txBody>
      </p:sp>
      <p:sp>
        <p:nvSpPr>
          <p:cNvPr id="3" name="Content Placeholder 2">
            <a:extLst>
              <a:ext uri="{FF2B5EF4-FFF2-40B4-BE49-F238E27FC236}">
                <a16:creationId xmlns:a16="http://schemas.microsoft.com/office/drawing/2014/main" id="{D149BBBE-2D4F-4FAF-BDC9-AE9B60D50DCD}"/>
              </a:ext>
            </a:extLst>
          </p:cNvPr>
          <p:cNvSpPr>
            <a:spLocks noGrp="1"/>
          </p:cNvSpPr>
          <p:nvPr>
            <p:ph idx="1"/>
          </p:nvPr>
        </p:nvSpPr>
        <p:spPr/>
        <p:txBody>
          <a:bodyPr/>
          <a:lstStyle/>
          <a:p>
            <a:pPr marL="0" indent="0">
              <a:buNone/>
            </a:pPr>
            <a:r>
              <a:rPr lang="en-US" dirty="0"/>
              <a:t>You don’t need to perform the convolution on every pixel</a:t>
            </a:r>
          </a:p>
          <a:p>
            <a:pPr marL="0" indent="0">
              <a:buNone/>
            </a:pPr>
            <a:endParaRPr lang="en-US" dirty="0"/>
          </a:p>
          <a:p>
            <a:r>
              <a:rPr lang="en-US" dirty="0"/>
              <a:t>Slide is the number of pixels you move the convolution filter (up/down and left/right) between applications</a:t>
            </a:r>
          </a:p>
          <a:p>
            <a:endParaRPr lang="en-US" dirty="0"/>
          </a:p>
          <a:p>
            <a:r>
              <a:rPr lang="en-US" dirty="0"/>
              <a:t>Pad is how many pixels you leave between applications of the filter</a:t>
            </a:r>
          </a:p>
          <a:p>
            <a:endParaRPr lang="en-US" dirty="0"/>
          </a:p>
          <a:p>
            <a:r>
              <a:rPr lang="en-US" dirty="0"/>
              <a:t>Pooling is a means of reducing the pixels in the image.  Often you can pool a group of pixels to just one value.  Pooling can be max, min, average, or another methodology, depending on the application.</a:t>
            </a:r>
          </a:p>
        </p:txBody>
      </p:sp>
      <p:sp>
        <p:nvSpPr>
          <p:cNvPr id="4" name="Slide Number Placeholder 3">
            <a:extLst>
              <a:ext uri="{FF2B5EF4-FFF2-40B4-BE49-F238E27FC236}">
                <a16:creationId xmlns:a16="http://schemas.microsoft.com/office/drawing/2014/main" id="{F78EB76E-71E5-4AD7-B566-F90E7D959367}"/>
              </a:ext>
            </a:extLst>
          </p:cNvPr>
          <p:cNvSpPr>
            <a:spLocks noGrp="1"/>
          </p:cNvSpPr>
          <p:nvPr>
            <p:ph type="sldNum" sz="quarter" idx="12"/>
          </p:nvPr>
        </p:nvSpPr>
        <p:spPr/>
        <p:txBody>
          <a:bodyPr/>
          <a:lstStyle/>
          <a:p>
            <a:pPr>
              <a:defRPr/>
            </a:pPr>
            <a:fld id="{9695C8B4-01A2-485F-8B64-4640E234E3BB}" type="slidenum">
              <a:rPr lang="en-US" altLang="en-US" smtClean="0"/>
              <a:pPr>
                <a:defRPr/>
              </a:pPr>
              <a:t>41</a:t>
            </a:fld>
            <a:endParaRPr lang="en-US" altLang="en-US"/>
          </a:p>
        </p:txBody>
      </p:sp>
    </p:spTree>
    <p:extLst>
      <p:ext uri="{BB962C8B-B14F-4D97-AF65-F5344CB8AC3E}">
        <p14:creationId xmlns:p14="http://schemas.microsoft.com/office/powerpoint/2010/main" val="661332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GPU Enabled ANN Software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42</a:t>
            </a:fld>
            <a:endParaRPr lang="en-US" altLang="en-US"/>
          </a:p>
        </p:txBody>
      </p:sp>
      <p:pic>
        <p:nvPicPr>
          <p:cNvPr id="5" name="Picture 4" descr="on-demand.gputechconf.com/gtc/2015/webinar/deep-learning-course/intro-to-deep-learning.mp4 - Google Chrome"/>
          <p:cNvPicPr>
            <a:picLocks noChangeAspect="1"/>
          </p:cNvPicPr>
          <p:nvPr/>
        </p:nvPicPr>
        <p:blipFill rotWithShape="1">
          <a:blip r:embed="rId2">
            <a:extLst>
              <a:ext uri="{28A0092B-C50C-407E-A947-70E740481C1C}">
                <a14:useLocalDpi xmlns:a14="http://schemas.microsoft.com/office/drawing/2010/main" val="0"/>
              </a:ext>
            </a:extLst>
          </a:blip>
          <a:srcRect t="13958" b="6123"/>
          <a:stretch/>
        </p:blipFill>
        <p:spPr>
          <a:xfrm>
            <a:off x="0" y="1371600"/>
            <a:ext cx="9144000" cy="3886200"/>
          </a:xfrm>
          <a:prstGeom prst="rect">
            <a:avLst/>
          </a:prstGeom>
        </p:spPr>
      </p:pic>
      <p:sp>
        <p:nvSpPr>
          <p:cNvPr id="6" name="TextBox 5"/>
          <p:cNvSpPr txBox="1"/>
          <p:nvPr/>
        </p:nvSpPr>
        <p:spPr>
          <a:xfrm>
            <a:off x="5791200" y="5315506"/>
            <a:ext cx="3220562" cy="369332"/>
          </a:xfrm>
          <a:prstGeom prst="rect">
            <a:avLst/>
          </a:prstGeom>
          <a:noFill/>
        </p:spPr>
        <p:txBody>
          <a:bodyPr wrap="none" rtlCol="0">
            <a:spAutoFit/>
          </a:bodyPr>
          <a:lstStyle/>
          <a:p>
            <a:r>
              <a:rPr lang="en-US" dirty="0"/>
              <a:t>Reference NVIDIA GPU Webinar</a:t>
            </a:r>
          </a:p>
        </p:txBody>
      </p:sp>
    </p:spTree>
    <p:extLst>
      <p:ext uri="{BB962C8B-B14F-4D97-AF65-F5344CB8AC3E}">
        <p14:creationId xmlns:p14="http://schemas.microsoft.com/office/powerpoint/2010/main" val="2209462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ANNs are Processing Hogs</a:t>
            </a:r>
          </a:p>
        </p:txBody>
      </p:sp>
      <p:sp>
        <p:nvSpPr>
          <p:cNvPr id="3" name="Content Placeholder 2"/>
          <p:cNvSpPr>
            <a:spLocks noGrp="1"/>
          </p:cNvSpPr>
          <p:nvPr>
            <p:ph idx="1"/>
          </p:nvPr>
        </p:nvSpPr>
        <p:spPr/>
        <p:txBody>
          <a:bodyPr/>
          <a:lstStyle/>
          <a:p>
            <a:pPr marL="0" indent="0">
              <a:buNone/>
            </a:pPr>
            <a:r>
              <a:rPr lang="en-US" dirty="0"/>
              <a:t>By now I’m sure you realized that training a large neural network could involve millions or billions of calculations.</a:t>
            </a:r>
          </a:p>
          <a:p>
            <a:pPr marL="0" indent="0">
              <a:buNone/>
            </a:pPr>
            <a:endParaRPr lang="en-US" dirty="0"/>
          </a:p>
          <a:p>
            <a:pPr marL="0" indent="0">
              <a:buNone/>
            </a:pPr>
            <a:r>
              <a:rPr lang="en-US" dirty="0"/>
              <a:t>Example:</a:t>
            </a:r>
          </a:p>
          <a:p>
            <a:pPr marL="0" indent="0">
              <a:buNone/>
            </a:pPr>
            <a:endParaRPr lang="en-US" dirty="0"/>
          </a:p>
          <a:p>
            <a:pPr marL="0" indent="0">
              <a:buNone/>
            </a:pPr>
            <a:r>
              <a:rPr lang="en-US" dirty="0"/>
              <a:t>	You have 1000 pictures of animals you want the ANN to categorize</a:t>
            </a:r>
          </a:p>
          <a:p>
            <a:pPr marL="0" indent="0">
              <a:buNone/>
            </a:pPr>
            <a:r>
              <a:rPr lang="en-US" dirty="0"/>
              <a:t>	You have 1.2M training pictures pictures of these animals</a:t>
            </a:r>
          </a:p>
          <a:p>
            <a:pPr marL="0" indent="0">
              <a:buNone/>
            </a:pPr>
            <a:r>
              <a:rPr lang="en-US" dirty="0"/>
              <a:t>	Each image is between 10</a:t>
            </a:r>
            <a:r>
              <a:rPr lang="en-US" baseline="30000" dirty="0"/>
              <a:t>6</a:t>
            </a:r>
            <a:r>
              <a:rPr lang="en-US" dirty="0"/>
              <a:t> and 10</a:t>
            </a:r>
            <a:r>
              <a:rPr lang="en-US" baseline="30000" dirty="0"/>
              <a:t>8</a:t>
            </a:r>
            <a:r>
              <a:rPr lang="en-US" dirty="0"/>
              <a:t> pixels</a:t>
            </a:r>
          </a:p>
          <a:p>
            <a:pPr marL="0" indent="0">
              <a:buNone/>
            </a:pPr>
            <a:r>
              <a:rPr lang="en-US" dirty="0"/>
              <a:t>	You architect a neural network with 100 hidden layers</a:t>
            </a:r>
          </a:p>
          <a:p>
            <a:pPr marL="0" indent="0">
              <a:buNone/>
            </a:pPr>
            <a:endParaRPr lang="en-US" dirty="0"/>
          </a:p>
          <a:p>
            <a:pPr marL="0" indent="0">
              <a:buNone/>
            </a:pPr>
            <a:endParaRPr lang="en-US" dirty="0"/>
          </a:p>
          <a:p>
            <a:pPr marL="0" indent="0">
              <a:buNone/>
            </a:pPr>
            <a:r>
              <a:rPr lang="en-US" dirty="0"/>
              <a:t>Graphical Processing Units (GPU’s) are ideally suited for training ANNs </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43</a:t>
            </a:fld>
            <a:endParaRPr lang="en-US" altLang="en-US" dirty="0"/>
          </a:p>
        </p:txBody>
      </p:sp>
    </p:spTree>
    <p:extLst>
      <p:ext uri="{BB962C8B-B14F-4D97-AF65-F5344CB8AC3E}">
        <p14:creationId xmlns:p14="http://schemas.microsoft.com/office/powerpoint/2010/main" val="3602490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GPU’s</a:t>
            </a:r>
          </a:p>
        </p:txBody>
      </p:sp>
      <p:sp>
        <p:nvSpPr>
          <p:cNvPr id="3" name="Content Placeholder 2"/>
          <p:cNvSpPr>
            <a:spLocks noGrp="1"/>
          </p:cNvSpPr>
          <p:nvPr>
            <p:ph idx="1"/>
          </p:nvPr>
        </p:nvSpPr>
        <p:spPr/>
        <p:txBody>
          <a:bodyPr/>
          <a:lstStyle/>
          <a:p>
            <a:r>
              <a:rPr lang="en-US" dirty="0"/>
              <a:t>In the 1970’s, displays for computer games were too slow to keep up with the action.  Gaming companies developed hardware that stored data for the next frame while displaying the current frame, speeding up the action.</a:t>
            </a:r>
          </a:p>
          <a:p>
            <a:endParaRPr lang="en-US" dirty="0"/>
          </a:p>
          <a:p>
            <a:r>
              <a:rPr lang="en-US" dirty="0"/>
              <a:t>In the 1980’s, graphic chips and video boards went from 16 color bitmaps to 16 million color bitmaps in less than 10 years. 2D graphics turned into more realistic 3D.</a:t>
            </a:r>
          </a:p>
          <a:p>
            <a:endParaRPr lang="en-US" dirty="0"/>
          </a:p>
          <a:p>
            <a:r>
              <a:rPr lang="en-US" dirty="0"/>
              <a:t>In 2000 NVIDIA produced the first true Graphical Processing Unit that could handle pixel by pixel processing.  It was massively parallel, meaning it could do the same calculation many times simultaneously.</a:t>
            </a:r>
          </a:p>
          <a:p>
            <a:endParaRPr lang="en-US" dirty="0"/>
          </a:p>
          <a:p>
            <a:r>
              <a:rPr lang="en-US" dirty="0"/>
              <a:t>Since GPU’s use vector and matrix operations, they can be used for many applications, not just video.</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44</a:t>
            </a:fld>
            <a:endParaRPr lang="en-US" altLang="en-US"/>
          </a:p>
        </p:txBody>
      </p:sp>
    </p:spTree>
    <p:extLst>
      <p:ext uri="{BB962C8B-B14F-4D97-AF65-F5344CB8AC3E}">
        <p14:creationId xmlns:p14="http://schemas.microsoft.com/office/powerpoint/2010/main" val="2832947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 Example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45</a:t>
            </a:fld>
            <a:endParaRPr lang="en-US" altLang="en-US"/>
          </a:p>
        </p:txBody>
      </p:sp>
      <p:pic>
        <p:nvPicPr>
          <p:cNvPr id="5" name="Picture 4"/>
          <p:cNvPicPr>
            <a:picLocks noChangeAspect="1"/>
          </p:cNvPicPr>
          <p:nvPr/>
        </p:nvPicPr>
        <p:blipFill>
          <a:blip r:embed="rId2"/>
          <a:stretch>
            <a:fillRect/>
          </a:stretch>
        </p:blipFill>
        <p:spPr>
          <a:xfrm>
            <a:off x="0" y="955420"/>
            <a:ext cx="9144000" cy="4947160"/>
          </a:xfrm>
          <a:prstGeom prst="rect">
            <a:avLst/>
          </a:prstGeom>
        </p:spPr>
      </p:pic>
    </p:spTree>
    <p:extLst>
      <p:ext uri="{BB962C8B-B14F-4D97-AF65-F5344CB8AC3E}">
        <p14:creationId xmlns:p14="http://schemas.microsoft.com/office/powerpoint/2010/main" val="795007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Art</a:t>
            </a:r>
          </a:p>
        </p:txBody>
      </p:sp>
      <p:sp>
        <p:nvSpPr>
          <p:cNvPr id="3" name="Content Placeholder 2"/>
          <p:cNvSpPr>
            <a:spLocks noGrp="1"/>
          </p:cNvSpPr>
          <p:nvPr>
            <p:ph idx="1"/>
          </p:nvPr>
        </p:nvSpPr>
        <p:spPr>
          <a:xfrm>
            <a:off x="457200" y="1219200"/>
            <a:ext cx="8229600" cy="4906963"/>
          </a:xfrm>
        </p:spPr>
        <p:txBody>
          <a:bodyPr/>
          <a:lstStyle/>
          <a:p>
            <a:r>
              <a:rPr lang="en-US" dirty="0"/>
              <a:t>How did Mike Tyke create art, music, and text from neural networks?</a:t>
            </a:r>
          </a:p>
          <a:p>
            <a:endParaRPr lang="en-US" dirty="0"/>
          </a:p>
          <a:p>
            <a:pPr marL="457200" lvl="1" indent="0">
              <a:buNone/>
            </a:pPr>
            <a:r>
              <a:rPr lang="en-US" sz="1600" dirty="0" err="1"/>
              <a:t>DeepDream</a:t>
            </a:r>
            <a:r>
              <a:rPr lang="en-US" sz="1600" dirty="0"/>
              <a:t> is one technique for generating new images using a trained artificial neural network. The process works as follows. A initial picture or simply random noise is shown to the network which will then visually parse and interpret it. We then calculate how to change the picture incrementally in order to enhance that initial interpretation. The process is repeated until an image appears.</a:t>
            </a:r>
          </a:p>
          <a:p>
            <a:pPr marL="457200" lvl="1" indent="0">
              <a:buNone/>
            </a:pPr>
            <a:endParaRPr lang="en-US" sz="1600" dirty="0"/>
          </a:p>
          <a:p>
            <a:pPr marL="457200" lvl="1" indent="0">
              <a:buNone/>
            </a:pPr>
            <a:r>
              <a:rPr lang="en-US" sz="1600" dirty="0"/>
              <a:t>The complexity of the interpretation that the neural network obtains varies where in the network this interpretation is intercepted. Neurons that are closer to the input image will respond to simple features while neurons deep in the network will respond to more complex ones. Thus depending on the depth of the neural network layer that’s targeted, different forms and features are obtained often leading to interesting new </a:t>
            </a:r>
            <a:r>
              <a:rPr lang="en-US" sz="1600" dirty="0" err="1"/>
              <a:t>recombinations</a:t>
            </a:r>
            <a:r>
              <a:rPr lang="en-US" sz="1600" dirty="0"/>
              <a:t> of knowledge elements the network has learned. Many different forms are possible from simple geometric patterns to psychedelic looking combinations of entire concepts.</a:t>
            </a:r>
          </a:p>
          <a:p>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46</a:t>
            </a:fld>
            <a:endParaRPr lang="en-US" altLang="en-US"/>
          </a:p>
        </p:txBody>
      </p:sp>
    </p:spTree>
    <p:extLst>
      <p:ext uri="{BB962C8B-B14F-4D97-AF65-F5344CB8AC3E}">
        <p14:creationId xmlns:p14="http://schemas.microsoft.com/office/powerpoint/2010/main" val="965375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E5BC-9A0E-4C03-BA3B-330B5B1DFB36}"/>
              </a:ext>
            </a:extLst>
          </p:cNvPr>
          <p:cNvSpPr>
            <a:spLocks noGrp="1"/>
          </p:cNvSpPr>
          <p:nvPr>
            <p:ph type="title"/>
          </p:nvPr>
        </p:nvSpPr>
        <p:spPr>
          <a:xfrm>
            <a:off x="457200" y="2865438"/>
            <a:ext cx="8229600" cy="563562"/>
          </a:xfrm>
        </p:spPr>
        <p:txBody>
          <a:bodyPr/>
          <a:lstStyle/>
          <a:p>
            <a:r>
              <a:rPr lang="en-US" dirty="0"/>
              <a:t>Deep Learning in 3D</a:t>
            </a:r>
          </a:p>
        </p:txBody>
      </p:sp>
      <p:sp>
        <p:nvSpPr>
          <p:cNvPr id="4" name="Slide Number Placeholder 3">
            <a:extLst>
              <a:ext uri="{FF2B5EF4-FFF2-40B4-BE49-F238E27FC236}">
                <a16:creationId xmlns:a16="http://schemas.microsoft.com/office/drawing/2014/main" id="{A0C0F35E-8FD4-46EF-83B4-27DF82B357A8}"/>
              </a:ext>
            </a:extLst>
          </p:cNvPr>
          <p:cNvSpPr>
            <a:spLocks noGrp="1"/>
          </p:cNvSpPr>
          <p:nvPr>
            <p:ph type="sldNum" sz="quarter" idx="12"/>
          </p:nvPr>
        </p:nvSpPr>
        <p:spPr/>
        <p:txBody>
          <a:bodyPr/>
          <a:lstStyle/>
          <a:p>
            <a:pPr>
              <a:defRPr/>
            </a:pPr>
            <a:fld id="{9695C8B4-01A2-485F-8B64-4640E234E3BB}" type="slidenum">
              <a:rPr lang="en-US" altLang="en-US" smtClean="0"/>
              <a:pPr>
                <a:defRPr/>
              </a:pPr>
              <a:t>47</a:t>
            </a:fld>
            <a:endParaRPr lang="en-US" altLang="en-US"/>
          </a:p>
        </p:txBody>
      </p:sp>
    </p:spTree>
    <p:extLst>
      <p:ext uri="{BB962C8B-B14F-4D97-AF65-F5344CB8AC3E}">
        <p14:creationId xmlns:p14="http://schemas.microsoft.com/office/powerpoint/2010/main" val="4293943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Neural Networks</a:t>
            </a:r>
          </a:p>
        </p:txBody>
      </p:sp>
      <p:sp>
        <p:nvSpPr>
          <p:cNvPr id="3" name="Content Placeholder 2"/>
          <p:cNvSpPr>
            <a:spLocks noGrp="1"/>
          </p:cNvSpPr>
          <p:nvPr>
            <p:ph idx="1"/>
          </p:nvPr>
        </p:nvSpPr>
        <p:spPr/>
        <p:txBody>
          <a:bodyPr/>
          <a:lstStyle/>
          <a:p>
            <a:r>
              <a:rPr lang="en-US" dirty="0"/>
              <a:t>The Number 1 practical problem with Neural Networks: They need lots (and lots, think tens of thousands or millions) of curated data in order to train the model</a:t>
            </a:r>
          </a:p>
          <a:p>
            <a:endParaRPr lang="en-US" dirty="0"/>
          </a:p>
          <a:p>
            <a:r>
              <a:rPr lang="en-US" dirty="0"/>
              <a:t>Finding the right architecture is an art not a science</a:t>
            </a:r>
          </a:p>
          <a:p>
            <a:endParaRPr lang="en-US" dirty="0"/>
          </a:p>
          <a:p>
            <a:r>
              <a:rPr lang="en-US" dirty="0"/>
              <a:t>The final model is a black box that is difficult to explain, both in how you got the model and how it works</a:t>
            </a:r>
          </a:p>
          <a:p>
            <a:pPr lvl="1"/>
            <a:r>
              <a:rPr lang="en-US" dirty="0"/>
              <a:t>What are the main things your model uses to come up with a classification?</a:t>
            </a:r>
          </a:p>
          <a:p>
            <a:pPr lvl="1"/>
            <a:r>
              <a:rPr lang="en-US" dirty="0"/>
              <a:t>Therefore not great if you are looking for insight</a:t>
            </a:r>
          </a:p>
          <a:p>
            <a:pPr marL="0" indent="0">
              <a:buNone/>
            </a:pPr>
            <a:endParaRPr lang="en-US" dirty="0"/>
          </a:p>
          <a:p>
            <a:endParaRPr lang="en-US" dirty="0"/>
          </a:p>
          <a:p>
            <a:endParaRPr lang="en-US" dirty="0"/>
          </a:p>
          <a:p>
            <a:pPr marL="0" indent="0">
              <a:buNone/>
            </a:pPr>
            <a:endParaRPr lang="en-US" dirty="0"/>
          </a:p>
          <a:p>
            <a:endParaRPr lang="en-US" sz="1800"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48</a:t>
            </a:fld>
            <a:endParaRPr lang="en-US" altLang="en-US" dirty="0"/>
          </a:p>
        </p:txBody>
      </p:sp>
    </p:spTree>
    <p:extLst>
      <p:ext uri="{BB962C8B-B14F-4D97-AF65-F5344CB8AC3E}">
        <p14:creationId xmlns:p14="http://schemas.microsoft.com/office/powerpoint/2010/main" val="477681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7D6BC-04C3-4CB8-B3BB-DF6CCBC60230}"/>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D2A77328-3648-423D-A5F7-5C714178FDAC}"/>
              </a:ext>
            </a:extLst>
          </p:cNvPr>
          <p:cNvSpPr>
            <a:spLocks noGrp="1"/>
          </p:cNvSpPr>
          <p:nvPr>
            <p:ph idx="1"/>
          </p:nvPr>
        </p:nvSpPr>
        <p:spPr/>
        <p:txBody>
          <a:bodyPr/>
          <a:lstStyle/>
          <a:p>
            <a:pPr marL="0" indent="0">
              <a:buNone/>
            </a:pPr>
            <a:r>
              <a:rPr lang="en-US" dirty="0"/>
              <a:t>Goal – Use a pre-trained CNN to handle a new situation, without having a full dataset</a:t>
            </a:r>
          </a:p>
          <a:p>
            <a:endParaRPr lang="en-US" dirty="0"/>
          </a:p>
          <a:p>
            <a:r>
              <a:rPr lang="en-US" dirty="0"/>
              <a:t>Typically you alter the last layer</a:t>
            </a:r>
          </a:p>
          <a:p>
            <a:pPr lvl="1"/>
            <a:r>
              <a:rPr lang="en-US" dirty="0"/>
              <a:t>You might make the last layer fully connected</a:t>
            </a:r>
          </a:p>
          <a:p>
            <a:pPr lvl="1"/>
            <a:r>
              <a:rPr lang="en-US" dirty="0"/>
              <a:t>You might up the learning rate</a:t>
            </a:r>
          </a:p>
          <a:p>
            <a:pPr lvl="1"/>
            <a:r>
              <a:rPr lang="en-US" dirty="0"/>
              <a:t>You might change the max # epochs </a:t>
            </a:r>
          </a:p>
          <a:p>
            <a:pPr lvl="1"/>
            <a:r>
              <a:rPr lang="en-US" dirty="0"/>
              <a:t>You can add pooling layers</a:t>
            </a:r>
          </a:p>
          <a:p>
            <a:pPr lvl="1"/>
            <a:endParaRPr lang="en-US" dirty="0"/>
          </a:p>
          <a:p>
            <a:r>
              <a:rPr lang="en-US" dirty="0"/>
              <a:t>Basically you are taking a model that can already “see” and making it recognize a new object</a:t>
            </a:r>
          </a:p>
          <a:p>
            <a:endParaRPr lang="en-US" dirty="0"/>
          </a:p>
          <a:p>
            <a:r>
              <a:rPr lang="en-US" dirty="0"/>
              <a:t>Usually you can set the learning parameter per layer, so you can have the final layer(s) adjust quickly while keeping the original CNN stable.</a:t>
            </a:r>
          </a:p>
        </p:txBody>
      </p:sp>
      <p:sp>
        <p:nvSpPr>
          <p:cNvPr id="4" name="Slide Number Placeholder 3">
            <a:extLst>
              <a:ext uri="{FF2B5EF4-FFF2-40B4-BE49-F238E27FC236}">
                <a16:creationId xmlns:a16="http://schemas.microsoft.com/office/drawing/2014/main" id="{800F4A53-6379-431A-92D7-AAE2CECD6DDA}"/>
              </a:ext>
            </a:extLst>
          </p:cNvPr>
          <p:cNvSpPr>
            <a:spLocks noGrp="1"/>
          </p:cNvSpPr>
          <p:nvPr>
            <p:ph type="sldNum" sz="quarter" idx="12"/>
          </p:nvPr>
        </p:nvSpPr>
        <p:spPr/>
        <p:txBody>
          <a:bodyPr/>
          <a:lstStyle/>
          <a:p>
            <a:pPr>
              <a:defRPr/>
            </a:pPr>
            <a:fld id="{9695C8B4-01A2-485F-8B64-4640E234E3BB}" type="slidenum">
              <a:rPr lang="en-US" altLang="en-US" smtClean="0"/>
              <a:pPr>
                <a:defRPr/>
              </a:pPr>
              <a:t>49</a:t>
            </a:fld>
            <a:endParaRPr lang="en-US" altLang="en-US"/>
          </a:p>
        </p:txBody>
      </p:sp>
    </p:spTree>
    <p:extLst>
      <p:ext uri="{BB962C8B-B14F-4D97-AF65-F5344CB8AC3E}">
        <p14:creationId xmlns:p14="http://schemas.microsoft.com/office/powerpoint/2010/main" val="49342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1D09-11FB-44B5-B9DD-11E96A4B7F37}"/>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6AA4578E-AE69-4B0A-860F-E2ED98E2B4BE}"/>
              </a:ext>
            </a:extLst>
          </p:cNvPr>
          <p:cNvSpPr>
            <a:spLocks noGrp="1"/>
          </p:cNvSpPr>
          <p:nvPr>
            <p:ph idx="1"/>
          </p:nvPr>
        </p:nvSpPr>
        <p:spPr/>
        <p:txBody>
          <a:bodyPr/>
          <a:lstStyle/>
          <a:p>
            <a:pPr marL="0" indent="0">
              <a:buNone/>
            </a:pPr>
            <a:r>
              <a:rPr lang="en-US" dirty="0"/>
              <a:t>Neural Networks have Been around for a while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But until recently, they were too cumbersome computationally to be of practical use.</a:t>
            </a:r>
          </a:p>
          <a:p>
            <a:endParaRPr lang="en-US" dirty="0"/>
          </a:p>
          <a:p>
            <a:endParaRPr lang="en-US" dirty="0"/>
          </a:p>
        </p:txBody>
      </p:sp>
      <p:sp>
        <p:nvSpPr>
          <p:cNvPr id="4" name="Slide Number Placeholder 3">
            <a:extLst>
              <a:ext uri="{FF2B5EF4-FFF2-40B4-BE49-F238E27FC236}">
                <a16:creationId xmlns:a16="http://schemas.microsoft.com/office/drawing/2014/main" id="{9B22878D-A1A2-4767-AC9A-35641F6E31A0}"/>
              </a:ext>
            </a:extLst>
          </p:cNvPr>
          <p:cNvSpPr>
            <a:spLocks noGrp="1"/>
          </p:cNvSpPr>
          <p:nvPr>
            <p:ph type="sldNum" sz="quarter" idx="12"/>
          </p:nvPr>
        </p:nvSpPr>
        <p:spPr/>
        <p:txBody>
          <a:bodyPr/>
          <a:lstStyle/>
          <a:p>
            <a:pPr>
              <a:defRPr/>
            </a:pPr>
            <a:fld id="{9695C8B4-01A2-485F-8B64-4640E234E3BB}" type="slidenum">
              <a:rPr lang="en-US" altLang="en-US" smtClean="0"/>
              <a:pPr>
                <a:defRPr/>
              </a:pPr>
              <a:t>5</a:t>
            </a:fld>
            <a:endParaRPr lang="en-US" altLang="en-US"/>
          </a:p>
        </p:txBody>
      </p:sp>
      <p:pic>
        <p:nvPicPr>
          <p:cNvPr id="5" name="Picture 4">
            <a:extLst>
              <a:ext uri="{FF2B5EF4-FFF2-40B4-BE49-F238E27FC236}">
                <a16:creationId xmlns:a16="http://schemas.microsoft.com/office/drawing/2014/main" id="{E7285FA5-152E-4472-868D-876836530ABC}"/>
              </a:ext>
            </a:extLst>
          </p:cNvPr>
          <p:cNvPicPr>
            <a:picLocks noChangeAspect="1"/>
          </p:cNvPicPr>
          <p:nvPr/>
        </p:nvPicPr>
        <p:blipFill rotWithShape="1">
          <a:blip r:embed="rId2"/>
          <a:srcRect l="25000" t="26296" r="35833" b="45556"/>
          <a:stretch/>
        </p:blipFill>
        <p:spPr>
          <a:xfrm>
            <a:off x="1219200" y="1828800"/>
            <a:ext cx="6268306" cy="2533996"/>
          </a:xfrm>
          <a:prstGeom prst="rect">
            <a:avLst/>
          </a:prstGeom>
        </p:spPr>
      </p:pic>
      <p:sp>
        <p:nvSpPr>
          <p:cNvPr id="6" name="Content Placeholder 2">
            <a:extLst>
              <a:ext uri="{FF2B5EF4-FFF2-40B4-BE49-F238E27FC236}">
                <a16:creationId xmlns:a16="http://schemas.microsoft.com/office/drawing/2014/main" id="{B487C5F6-A3F0-4331-83AC-4A347C775D37}"/>
              </a:ext>
            </a:extLst>
          </p:cNvPr>
          <p:cNvSpPr txBox="1">
            <a:spLocks/>
          </p:cNvSpPr>
          <p:nvPr/>
        </p:nvSpPr>
        <p:spPr bwMode="auto">
          <a:xfrm>
            <a:off x="2819400" y="4362796"/>
            <a:ext cx="3581400" cy="74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800" dirty="0"/>
              <a:t>From page 11 of Alan Turing’s 1948 paper “Intelligent Machinery”</a:t>
            </a:r>
          </a:p>
          <a:p>
            <a:endParaRPr lang="en-US" sz="1800" dirty="0"/>
          </a:p>
          <a:p>
            <a:pPr marL="0" indent="0">
              <a:buFont typeface="Arial" charset="0"/>
              <a:buNone/>
            </a:pPr>
            <a:endParaRPr lang="en-US" sz="1800" dirty="0"/>
          </a:p>
          <a:p>
            <a:endParaRPr lang="en-US" sz="1800" dirty="0"/>
          </a:p>
          <a:p>
            <a:endParaRPr lang="en-US" sz="1800" dirty="0"/>
          </a:p>
        </p:txBody>
      </p:sp>
    </p:spTree>
    <p:extLst>
      <p:ext uri="{BB962C8B-B14F-4D97-AF65-F5344CB8AC3E}">
        <p14:creationId xmlns:p14="http://schemas.microsoft.com/office/powerpoint/2010/main" val="2556795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0"/>
            <a:ext cx="8229600" cy="1143000"/>
          </a:xfrm>
        </p:spPr>
        <p:txBody>
          <a:bodyPr/>
          <a:lstStyle/>
          <a:p>
            <a:pPr eaLnBrk="1" hangingPunct="1"/>
            <a:r>
              <a:rPr lang="en-US" altLang="en-US" sz="2800" dirty="0"/>
              <a:t>Homework </a:t>
            </a:r>
            <a:r>
              <a:rPr lang="en-US" altLang="en-US" dirty="0"/>
              <a:t>10</a:t>
            </a:r>
            <a:endParaRPr lang="en-US" altLang="en-US" sz="2800" dirty="0"/>
          </a:p>
        </p:txBody>
      </p:sp>
      <p:sp>
        <p:nvSpPr>
          <p:cNvPr id="3" name="Content Placeholder 2"/>
          <p:cNvSpPr>
            <a:spLocks noGrp="1"/>
          </p:cNvSpPr>
          <p:nvPr>
            <p:ph idx="1"/>
          </p:nvPr>
        </p:nvSpPr>
        <p:spPr>
          <a:xfrm>
            <a:off x="381000" y="1066800"/>
            <a:ext cx="8305800" cy="5334000"/>
          </a:xfrm>
        </p:spPr>
        <p:txBody>
          <a:bodyPr rtlCol="0">
            <a:normAutofit fontScale="92500" lnSpcReduction="10000"/>
          </a:bodyPr>
          <a:lstStyle/>
          <a:p>
            <a:pPr marL="0" indent="0" eaLnBrk="1" fontAlgn="auto" hangingPunct="1">
              <a:spcAft>
                <a:spcPts val="0"/>
              </a:spcAft>
              <a:buFont typeface="Arial" charset="0"/>
              <a:buNone/>
              <a:defRPr/>
            </a:pPr>
            <a:r>
              <a:rPr lang="en-US" sz="2200" dirty="0"/>
              <a:t>Problem 1</a:t>
            </a:r>
          </a:p>
          <a:p>
            <a:pPr marL="0" indent="0" eaLnBrk="1" fontAlgn="auto" hangingPunct="1">
              <a:spcAft>
                <a:spcPts val="0"/>
              </a:spcAft>
              <a:buFont typeface="Arial" charset="0"/>
              <a:buNone/>
              <a:defRPr/>
            </a:pPr>
            <a:endParaRPr lang="en-US" sz="2200" dirty="0"/>
          </a:p>
          <a:p>
            <a:pPr marL="0" indent="0" eaLnBrk="1" fontAlgn="auto" hangingPunct="1">
              <a:spcAft>
                <a:spcPts val="0"/>
              </a:spcAft>
              <a:buNone/>
              <a:defRPr/>
            </a:pPr>
            <a:r>
              <a:rPr lang="en-US" sz="2200" dirty="0"/>
              <a:t>Using the R code posted as an example, create a neural network that learns how to multiply 2 numbers from 1 to 10 together. Try different numbers of nodes per layer and number of hidden layers. Plot the best neural network and describe the model. Describe how accurate the results are in each case.</a:t>
            </a:r>
          </a:p>
          <a:p>
            <a:pPr marL="0" indent="0" eaLnBrk="1" fontAlgn="auto" hangingPunct="1">
              <a:spcAft>
                <a:spcPts val="0"/>
              </a:spcAft>
              <a:buNone/>
              <a:defRPr/>
            </a:pPr>
            <a:endParaRPr lang="en-US" sz="2200" dirty="0"/>
          </a:p>
          <a:p>
            <a:pPr marL="0" indent="0" eaLnBrk="1" fontAlgn="auto" hangingPunct="1">
              <a:spcAft>
                <a:spcPts val="0"/>
              </a:spcAft>
              <a:buNone/>
              <a:defRPr/>
            </a:pPr>
            <a:r>
              <a:rPr lang="en-US" sz="2200" dirty="0"/>
              <a:t>Problem 2</a:t>
            </a:r>
          </a:p>
          <a:p>
            <a:pPr marL="0" indent="0" eaLnBrk="1" fontAlgn="auto" hangingPunct="1">
              <a:spcAft>
                <a:spcPts val="0"/>
              </a:spcAft>
              <a:buNone/>
              <a:defRPr/>
            </a:pPr>
            <a:endParaRPr lang="en-US" sz="2200" dirty="0"/>
          </a:p>
          <a:p>
            <a:pPr marL="0" indent="0" eaLnBrk="1" fontAlgn="auto" hangingPunct="1">
              <a:spcAft>
                <a:spcPts val="0"/>
              </a:spcAft>
              <a:buNone/>
              <a:defRPr/>
            </a:pPr>
            <a:r>
              <a:rPr lang="en-US" sz="2200" dirty="0"/>
              <a:t>Create a neural network that predicts a hitters salary will be above the median or below using the Hitters Dataset.  You will have to create a variable “above median salary” and “below median salary”.</a:t>
            </a:r>
          </a:p>
          <a:p>
            <a:pPr marL="0" indent="0" eaLnBrk="1" fontAlgn="auto" hangingPunct="1">
              <a:spcAft>
                <a:spcPts val="0"/>
              </a:spcAft>
              <a:buNone/>
              <a:defRPr/>
            </a:pPr>
            <a:endParaRPr lang="en-US" sz="2200" dirty="0"/>
          </a:p>
          <a:p>
            <a:pPr marL="0" indent="0" eaLnBrk="1" fontAlgn="auto" hangingPunct="1">
              <a:spcAft>
                <a:spcPts val="0"/>
              </a:spcAft>
              <a:buNone/>
              <a:defRPr/>
            </a:pPr>
            <a:endParaRPr lang="en-US" sz="2200" dirty="0"/>
          </a:p>
          <a:p>
            <a:pPr marL="0" indent="0" algn="ctr" eaLnBrk="1" fontAlgn="auto" hangingPunct="1">
              <a:spcAft>
                <a:spcPts val="0"/>
              </a:spcAft>
              <a:buNone/>
              <a:defRPr/>
            </a:pPr>
            <a:endParaRPr lang="en-US" sz="2200" dirty="0"/>
          </a:p>
          <a:p>
            <a:pPr marL="0" indent="0" algn="ctr" eaLnBrk="1" fontAlgn="auto" hangingPunct="1">
              <a:spcAft>
                <a:spcPts val="0"/>
              </a:spcAft>
              <a:buNone/>
              <a:defRPr/>
            </a:pPr>
            <a:r>
              <a:rPr lang="en-US" sz="2200" dirty="0"/>
              <a:t>Due April 8</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50</a:t>
            </a:fld>
            <a:endParaRPr lang="en-US" altLang="en-US"/>
          </a:p>
        </p:txBody>
      </p:sp>
    </p:spTree>
    <p:extLst>
      <p:ext uri="{BB962C8B-B14F-4D97-AF65-F5344CB8AC3E}">
        <p14:creationId xmlns:p14="http://schemas.microsoft.com/office/powerpoint/2010/main" val="132237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0"/>
            <a:ext cx="8229600" cy="1143000"/>
          </a:xfrm>
        </p:spPr>
        <p:txBody>
          <a:bodyPr/>
          <a:lstStyle/>
          <a:p>
            <a:pPr eaLnBrk="1" hangingPunct="1"/>
            <a:r>
              <a:rPr lang="en-US" altLang="en-US" sz="2800" dirty="0"/>
              <a:t>Homework </a:t>
            </a:r>
            <a:r>
              <a:rPr lang="en-US" altLang="en-US" dirty="0"/>
              <a:t>10</a:t>
            </a:r>
            <a:endParaRPr lang="en-US" altLang="en-US" sz="2800" dirty="0"/>
          </a:p>
        </p:txBody>
      </p:sp>
      <p:sp>
        <p:nvSpPr>
          <p:cNvPr id="3" name="Content Placeholder 2"/>
          <p:cNvSpPr>
            <a:spLocks noGrp="1"/>
          </p:cNvSpPr>
          <p:nvPr>
            <p:ph idx="1"/>
          </p:nvPr>
        </p:nvSpPr>
        <p:spPr>
          <a:xfrm>
            <a:off x="381000" y="1066800"/>
            <a:ext cx="8305800" cy="5334000"/>
          </a:xfrm>
        </p:spPr>
        <p:txBody>
          <a:bodyPr rtlCol="0">
            <a:normAutofit/>
          </a:bodyPr>
          <a:lstStyle/>
          <a:p>
            <a:pPr marL="0" indent="0" eaLnBrk="1" fontAlgn="auto" hangingPunct="1">
              <a:spcAft>
                <a:spcPts val="0"/>
              </a:spcAft>
              <a:buFont typeface="Arial" charset="0"/>
              <a:buNone/>
              <a:defRPr/>
            </a:pPr>
            <a:r>
              <a:rPr lang="en-US" sz="2200" dirty="0"/>
              <a:t>Apply a simple neural network to your project data using R. Describe how well it worked and if you think it is a good model for your applications. </a:t>
            </a:r>
          </a:p>
          <a:p>
            <a:pPr marL="0" indent="0" eaLnBrk="1" fontAlgn="auto" hangingPunct="1">
              <a:spcAft>
                <a:spcPts val="0"/>
              </a:spcAft>
              <a:buFont typeface="Arial" charset="0"/>
              <a:buNone/>
              <a:defRPr/>
            </a:pPr>
            <a:endParaRPr lang="en-US" sz="2200" dirty="0"/>
          </a:p>
          <a:p>
            <a:pPr marL="0" indent="0" eaLnBrk="1" fontAlgn="auto" hangingPunct="1">
              <a:spcAft>
                <a:spcPts val="0"/>
              </a:spcAft>
              <a:buFont typeface="Arial" charset="0"/>
              <a:buNone/>
              <a:defRPr/>
            </a:pPr>
            <a:r>
              <a:rPr lang="en-US" sz="2200" dirty="0"/>
              <a:t>No need to hand this in now, but include it in your appendix for your project. </a:t>
            </a:r>
          </a:p>
          <a:p>
            <a:pPr marL="0" indent="0" eaLnBrk="1" fontAlgn="auto" hangingPunct="1">
              <a:spcAft>
                <a:spcPts val="0"/>
              </a:spcAft>
              <a:buNone/>
              <a:defRPr/>
            </a:pPr>
            <a:endParaRPr lang="en-US" sz="2200" dirty="0"/>
          </a:p>
          <a:p>
            <a:pPr marL="0" indent="0" eaLnBrk="1" fontAlgn="auto" hangingPunct="1">
              <a:spcAft>
                <a:spcPts val="0"/>
              </a:spcAft>
              <a:buNone/>
              <a:defRPr/>
            </a:pPr>
            <a:endParaRPr lang="en-US" sz="2200" dirty="0"/>
          </a:p>
          <a:p>
            <a:pPr marL="0" indent="0" eaLnBrk="1" fontAlgn="auto" hangingPunct="1">
              <a:spcAft>
                <a:spcPts val="0"/>
              </a:spcAft>
              <a:buNone/>
              <a:defRPr/>
            </a:pPr>
            <a:endParaRPr lang="en-US" sz="2200" dirty="0"/>
          </a:p>
          <a:p>
            <a:pPr marL="0" indent="0" eaLnBrk="1" fontAlgn="auto" hangingPunct="1">
              <a:spcAft>
                <a:spcPts val="0"/>
              </a:spcAft>
              <a:buNone/>
              <a:defRPr/>
            </a:pPr>
            <a:endParaRPr lang="en-US" sz="2200" dirty="0"/>
          </a:p>
          <a:p>
            <a:pPr marL="0" indent="0" eaLnBrk="1" fontAlgn="auto" hangingPunct="1">
              <a:spcAft>
                <a:spcPts val="0"/>
              </a:spcAft>
              <a:buNone/>
              <a:defRPr/>
            </a:pPr>
            <a:endParaRPr lang="en-US" sz="2200" dirty="0"/>
          </a:p>
          <a:p>
            <a:pPr marL="0" indent="0" algn="ctr" eaLnBrk="1" fontAlgn="auto" hangingPunct="1">
              <a:spcAft>
                <a:spcPts val="0"/>
              </a:spcAft>
              <a:buNone/>
              <a:defRPr/>
            </a:pPr>
            <a:endParaRPr lang="en-US" sz="22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51</a:t>
            </a:fld>
            <a:endParaRPr lang="en-US" altLang="en-US"/>
          </a:p>
        </p:txBody>
      </p:sp>
    </p:spTree>
    <p:extLst>
      <p:ext uri="{BB962C8B-B14F-4D97-AF65-F5344CB8AC3E}">
        <p14:creationId xmlns:p14="http://schemas.microsoft.com/office/powerpoint/2010/main" val="1639044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Driving Video</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hlinkClick r:id="rId2"/>
              </a:rPr>
              <a:t>https://www.youtube.com/watch?v=jet4vwPUfh8</a:t>
            </a:r>
            <a:endParaRPr lang="en-US" dirty="0"/>
          </a:p>
          <a:p>
            <a:pPr marL="0" indent="0">
              <a:buNone/>
            </a:pPr>
            <a:endParaRPr lang="en-US" dirty="0"/>
          </a:p>
          <a:p>
            <a:pPr marL="0" indent="0">
              <a:buNone/>
            </a:pPr>
            <a:r>
              <a:rPr lang="en-US" dirty="0">
                <a:hlinkClick r:id="rId3"/>
              </a:rPr>
              <a:t>https://www.youtube.com/watch?v=0qVOUD76JOg&amp;ebc=ANyPxKrkhStZLZKuuDFgiBRB5QMs_uxV5qbwvEzsG-GlzOAlAy10mMjLJXcuzh6hyRbOSsfUNF_NwK1EykPR5XmoX87uwJqSlA&amp;nohtml5=False</a:t>
            </a: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52</a:t>
            </a:fld>
            <a:endParaRPr lang="en-US" altLang="en-US"/>
          </a:p>
        </p:txBody>
      </p:sp>
    </p:spTree>
    <p:extLst>
      <p:ext uri="{BB962C8B-B14F-4D97-AF65-F5344CB8AC3E}">
        <p14:creationId xmlns:p14="http://schemas.microsoft.com/office/powerpoint/2010/main" val="2320158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to Ponder</a:t>
            </a:r>
          </a:p>
        </p:txBody>
      </p:sp>
      <p:sp>
        <p:nvSpPr>
          <p:cNvPr id="3" name="Content Placeholder 2"/>
          <p:cNvSpPr>
            <a:spLocks noGrp="1"/>
          </p:cNvSpPr>
          <p:nvPr>
            <p:ph idx="1"/>
          </p:nvPr>
        </p:nvSpPr>
        <p:spPr/>
        <p:txBody>
          <a:bodyPr/>
          <a:lstStyle/>
          <a:p>
            <a:pPr marL="0" indent="0">
              <a:spcBef>
                <a:spcPts val="0"/>
              </a:spcBef>
              <a:buNone/>
            </a:pPr>
            <a:endParaRPr lang="en-US" dirty="0"/>
          </a:p>
          <a:p>
            <a:pPr>
              <a:spcBef>
                <a:spcPts val="0"/>
              </a:spcBef>
            </a:pPr>
            <a:r>
              <a:rPr lang="en-US" dirty="0"/>
              <a:t>How can such a simple cell with a binary core processor be the basis for all of human civilization?</a:t>
            </a:r>
          </a:p>
          <a:p>
            <a:pPr lvl="1">
              <a:spcBef>
                <a:spcPts val="0"/>
              </a:spcBef>
            </a:pPr>
            <a:r>
              <a:rPr lang="en-US" dirty="0"/>
              <a:t>Why is this design so “flexible”… how does it avoid learning problems that we have discussed? </a:t>
            </a:r>
          </a:p>
          <a:p>
            <a:pPr lvl="1">
              <a:spcBef>
                <a:spcPts val="0"/>
              </a:spcBef>
            </a:pPr>
            <a:endParaRPr lang="en-US" dirty="0"/>
          </a:p>
          <a:p>
            <a:pPr>
              <a:spcBef>
                <a:spcPts val="0"/>
              </a:spcBef>
            </a:pPr>
            <a:r>
              <a:rPr lang="en-US" dirty="0"/>
              <a:t>Is this the optimal ML solution or just one step in a future design? </a:t>
            </a:r>
          </a:p>
          <a:p>
            <a:pPr lvl="1">
              <a:spcBef>
                <a:spcPts val="0"/>
              </a:spcBef>
            </a:pPr>
            <a:r>
              <a:rPr lang="en-US" dirty="0"/>
              <a:t>Is someone from this class going to be the developer that puts the neural net out of business?</a:t>
            </a:r>
          </a:p>
          <a:p>
            <a:pPr>
              <a:spcBef>
                <a:spcPts val="0"/>
              </a:spcBef>
            </a:pPr>
            <a:endParaRPr lang="en-US" dirty="0"/>
          </a:p>
          <a:p>
            <a:pPr>
              <a:spcBef>
                <a:spcPts val="0"/>
              </a:spcBef>
            </a:pPr>
            <a:r>
              <a:rPr lang="en-US" dirty="0"/>
              <a:t>How far can we push deep learning? Is neural net architecture the basis for passing the Turing test? Could it be an answer to achieving consciousness with a machine?  </a:t>
            </a:r>
          </a:p>
          <a:p>
            <a:pPr>
              <a:spcBef>
                <a:spcPts val="0"/>
              </a:spcBef>
            </a:pPr>
            <a:endParaRPr lang="en-US" dirty="0"/>
          </a:p>
          <a:p>
            <a:pPr>
              <a:spcBef>
                <a:spcPts val="0"/>
              </a:spcBef>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53</a:t>
            </a:fld>
            <a:endParaRPr lang="en-US" altLang="en-US"/>
          </a:p>
        </p:txBody>
      </p:sp>
    </p:spTree>
    <p:extLst>
      <p:ext uri="{BB962C8B-B14F-4D97-AF65-F5344CB8AC3E}">
        <p14:creationId xmlns:p14="http://schemas.microsoft.com/office/powerpoint/2010/main" val="2029651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63562"/>
          </a:xfrm>
        </p:spPr>
        <p:txBody>
          <a:bodyPr/>
          <a:lstStyle/>
          <a:p>
            <a:r>
              <a:rPr lang="en-US" dirty="0"/>
              <a:t>Artificial Neural Network</a:t>
            </a:r>
          </a:p>
        </p:txBody>
      </p:sp>
      <p:sp>
        <p:nvSpPr>
          <p:cNvPr id="33" name="TextBox 32"/>
          <p:cNvSpPr txBox="1"/>
          <p:nvPr/>
        </p:nvSpPr>
        <p:spPr>
          <a:xfrm>
            <a:off x="6895175" y="866722"/>
            <a:ext cx="2504663" cy="1569660"/>
          </a:xfrm>
          <a:prstGeom prst="rect">
            <a:avLst/>
          </a:prstGeom>
          <a:noFill/>
        </p:spPr>
        <p:txBody>
          <a:bodyPr wrap="square" rtlCol="0">
            <a:spAutoFit/>
          </a:bodyPr>
          <a:lstStyle/>
          <a:p>
            <a:pPr algn="ctr"/>
            <a:r>
              <a:rPr lang="en-US" sz="2400" dirty="0">
                <a:solidFill>
                  <a:schemeClr val="accent1"/>
                </a:solidFill>
              </a:rPr>
              <a:t>Layer L+1</a:t>
            </a:r>
          </a:p>
          <a:p>
            <a:pPr algn="ctr"/>
            <a:r>
              <a:rPr lang="en-US" sz="2400" dirty="0">
                <a:solidFill>
                  <a:schemeClr val="accent1"/>
                </a:solidFill>
              </a:rPr>
              <a:t>Outcomes</a:t>
            </a:r>
          </a:p>
          <a:p>
            <a:pPr algn="ctr"/>
            <a:r>
              <a:rPr lang="en-US" sz="2400" dirty="0">
                <a:solidFill>
                  <a:schemeClr val="accent1"/>
                </a:solidFill>
              </a:rPr>
              <a:t>(Estimates or</a:t>
            </a:r>
          </a:p>
          <a:p>
            <a:pPr algn="ctr"/>
            <a:r>
              <a:rPr lang="en-US" sz="2400" dirty="0">
                <a:solidFill>
                  <a:schemeClr val="accent1"/>
                </a:solidFill>
              </a:rPr>
              <a:t>Classes)</a:t>
            </a:r>
          </a:p>
        </p:txBody>
      </p:sp>
      <p:sp>
        <p:nvSpPr>
          <p:cNvPr id="123" name="TextBox 122"/>
          <p:cNvSpPr txBox="1"/>
          <p:nvPr/>
        </p:nvSpPr>
        <p:spPr>
          <a:xfrm>
            <a:off x="273979" y="775285"/>
            <a:ext cx="1261692" cy="830997"/>
          </a:xfrm>
          <a:prstGeom prst="rect">
            <a:avLst/>
          </a:prstGeom>
          <a:noFill/>
        </p:spPr>
        <p:txBody>
          <a:bodyPr wrap="none" rtlCol="0">
            <a:spAutoFit/>
          </a:bodyPr>
          <a:lstStyle/>
          <a:p>
            <a:pPr algn="ctr"/>
            <a:r>
              <a:rPr lang="en-US" sz="2400" dirty="0">
                <a:solidFill>
                  <a:schemeClr val="accent1"/>
                </a:solidFill>
              </a:rPr>
              <a:t>Layer 1</a:t>
            </a:r>
          </a:p>
          <a:p>
            <a:pPr algn="ctr"/>
            <a:r>
              <a:rPr lang="en-US" sz="2400" dirty="0">
                <a:solidFill>
                  <a:schemeClr val="accent1"/>
                </a:solidFill>
              </a:rPr>
              <a:t>Features</a:t>
            </a:r>
          </a:p>
        </p:txBody>
      </p:sp>
      <p:sp>
        <p:nvSpPr>
          <p:cNvPr id="124" name="TextBox 123"/>
          <p:cNvSpPr txBox="1"/>
          <p:nvPr/>
        </p:nvSpPr>
        <p:spPr>
          <a:xfrm>
            <a:off x="3271016" y="861588"/>
            <a:ext cx="2199769" cy="830997"/>
          </a:xfrm>
          <a:prstGeom prst="rect">
            <a:avLst/>
          </a:prstGeom>
          <a:noFill/>
        </p:spPr>
        <p:txBody>
          <a:bodyPr wrap="none" rtlCol="0">
            <a:spAutoFit/>
          </a:bodyPr>
          <a:lstStyle/>
          <a:p>
            <a:pPr algn="ctr"/>
            <a:r>
              <a:rPr lang="en-US" sz="2400" dirty="0">
                <a:solidFill>
                  <a:schemeClr val="accent1"/>
                </a:solidFill>
              </a:rPr>
              <a:t>Hidden Layer(s) </a:t>
            </a:r>
          </a:p>
          <a:p>
            <a:pPr algn="ctr"/>
            <a:r>
              <a:rPr lang="en-US" sz="2400" dirty="0">
                <a:solidFill>
                  <a:schemeClr val="accent1"/>
                </a:solidFill>
              </a:rPr>
              <a:t>2 to L</a:t>
            </a:r>
          </a:p>
        </p:txBody>
      </p:sp>
      <p:grpSp>
        <p:nvGrpSpPr>
          <p:cNvPr id="129" name="Group 128"/>
          <p:cNvGrpSpPr/>
          <p:nvPr/>
        </p:nvGrpSpPr>
        <p:grpSpPr>
          <a:xfrm>
            <a:off x="502914" y="1629930"/>
            <a:ext cx="762000" cy="762000"/>
            <a:chOff x="838200" y="1371600"/>
            <a:chExt cx="762000" cy="762000"/>
          </a:xfrm>
        </p:grpSpPr>
        <p:sp>
          <p:nvSpPr>
            <p:cNvPr id="130" name="Oval 129"/>
            <p:cNvSpPr/>
            <p:nvPr/>
          </p:nvSpPr>
          <p:spPr>
            <a:xfrm>
              <a:off x="838200" y="1371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p:cNvSpPr txBox="1"/>
            <p:nvPr/>
          </p:nvSpPr>
          <p:spPr>
            <a:xfrm>
              <a:off x="1054744" y="1447800"/>
              <a:ext cx="393056" cy="584775"/>
            </a:xfrm>
            <a:prstGeom prst="rect">
              <a:avLst/>
            </a:prstGeom>
            <a:noFill/>
          </p:spPr>
          <p:txBody>
            <a:bodyPr wrap="none" rtlCol="0">
              <a:spAutoFit/>
            </a:bodyPr>
            <a:lstStyle/>
            <a:p>
              <a:r>
                <a:rPr lang="en-US" sz="3200" dirty="0"/>
                <a:t>1</a:t>
              </a:r>
              <a:endParaRPr lang="en-US" sz="3200" baseline="30000" dirty="0"/>
            </a:p>
          </p:txBody>
        </p:sp>
      </p:grpSp>
      <p:grpSp>
        <p:nvGrpSpPr>
          <p:cNvPr id="132" name="Group 131"/>
          <p:cNvGrpSpPr/>
          <p:nvPr/>
        </p:nvGrpSpPr>
        <p:grpSpPr>
          <a:xfrm>
            <a:off x="502914" y="2781369"/>
            <a:ext cx="808235" cy="762000"/>
            <a:chOff x="762000" y="2438400"/>
            <a:chExt cx="808235" cy="762000"/>
          </a:xfrm>
        </p:grpSpPr>
        <p:sp>
          <p:nvSpPr>
            <p:cNvPr id="133" name="Oval 132"/>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762000" y="2539425"/>
              <a:ext cx="808235" cy="584775"/>
            </a:xfrm>
            <a:prstGeom prst="rect">
              <a:avLst/>
            </a:prstGeom>
            <a:noFill/>
          </p:spPr>
          <p:txBody>
            <a:bodyPr wrap="none" rtlCol="0">
              <a:spAutoFit/>
            </a:bodyPr>
            <a:lstStyle/>
            <a:p>
              <a:r>
                <a:rPr lang="en-US" sz="3200" dirty="0"/>
                <a:t>x</a:t>
              </a:r>
              <a:r>
                <a:rPr lang="en-US" sz="3200" baseline="-25000" dirty="0"/>
                <a:t>1</a:t>
              </a:r>
              <a:r>
                <a:rPr lang="en-US" sz="3200" baseline="30000" dirty="0"/>
                <a:t>(1)</a:t>
              </a:r>
            </a:p>
          </p:txBody>
        </p:sp>
      </p:grpSp>
      <p:grpSp>
        <p:nvGrpSpPr>
          <p:cNvPr id="135" name="Group 134"/>
          <p:cNvGrpSpPr/>
          <p:nvPr/>
        </p:nvGrpSpPr>
        <p:grpSpPr>
          <a:xfrm>
            <a:off x="502914" y="3924369"/>
            <a:ext cx="808235" cy="762000"/>
            <a:chOff x="762000" y="3581400"/>
            <a:chExt cx="808235" cy="762000"/>
          </a:xfrm>
        </p:grpSpPr>
        <p:sp>
          <p:nvSpPr>
            <p:cNvPr id="136" name="Oval 135"/>
            <p:cNvSpPr/>
            <p:nvPr/>
          </p:nvSpPr>
          <p:spPr>
            <a:xfrm>
              <a:off x="762000" y="3581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p:cNvSpPr txBox="1"/>
            <p:nvPr/>
          </p:nvSpPr>
          <p:spPr>
            <a:xfrm>
              <a:off x="762000" y="3682425"/>
              <a:ext cx="808235" cy="584775"/>
            </a:xfrm>
            <a:prstGeom prst="rect">
              <a:avLst/>
            </a:prstGeom>
            <a:noFill/>
          </p:spPr>
          <p:txBody>
            <a:bodyPr wrap="none" rtlCol="0">
              <a:spAutoFit/>
            </a:bodyPr>
            <a:lstStyle/>
            <a:p>
              <a:r>
                <a:rPr lang="en-US" sz="3200" dirty="0"/>
                <a:t>x</a:t>
              </a:r>
              <a:r>
                <a:rPr lang="en-US" sz="3200" baseline="-25000" dirty="0"/>
                <a:t>2</a:t>
              </a:r>
              <a:r>
                <a:rPr lang="en-US" sz="3200" baseline="30000" dirty="0"/>
                <a:t>(1)</a:t>
              </a:r>
            </a:p>
          </p:txBody>
        </p:sp>
      </p:grpSp>
      <p:grpSp>
        <p:nvGrpSpPr>
          <p:cNvPr id="138" name="Group 137"/>
          <p:cNvGrpSpPr/>
          <p:nvPr/>
        </p:nvGrpSpPr>
        <p:grpSpPr>
          <a:xfrm>
            <a:off x="502914" y="5696622"/>
            <a:ext cx="813043" cy="762000"/>
            <a:chOff x="762000" y="5334000"/>
            <a:chExt cx="813043" cy="762000"/>
          </a:xfrm>
        </p:grpSpPr>
        <p:sp>
          <p:nvSpPr>
            <p:cNvPr id="139" name="Oval 138"/>
            <p:cNvSpPr/>
            <p:nvPr/>
          </p:nvSpPr>
          <p:spPr>
            <a:xfrm>
              <a:off x="762000" y="53340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p:cNvSpPr txBox="1"/>
            <p:nvPr/>
          </p:nvSpPr>
          <p:spPr>
            <a:xfrm>
              <a:off x="762000" y="5435025"/>
              <a:ext cx="813043" cy="584775"/>
            </a:xfrm>
            <a:prstGeom prst="rect">
              <a:avLst/>
            </a:prstGeom>
            <a:noFill/>
          </p:spPr>
          <p:txBody>
            <a:bodyPr wrap="none" rtlCol="0">
              <a:spAutoFit/>
            </a:bodyPr>
            <a:lstStyle/>
            <a:p>
              <a:r>
                <a:rPr lang="en-US" sz="3200" dirty="0" err="1"/>
                <a:t>x</a:t>
              </a:r>
              <a:r>
                <a:rPr lang="en-US" sz="3200" baseline="-25000" dirty="0" err="1"/>
                <a:t>p</a:t>
              </a:r>
              <a:r>
                <a:rPr lang="en-US" sz="3200" baseline="30000" dirty="0"/>
                <a:t>(1)</a:t>
              </a:r>
            </a:p>
          </p:txBody>
        </p:sp>
      </p:grpSp>
      <p:sp>
        <p:nvSpPr>
          <p:cNvPr id="141" name="TextBox 140"/>
          <p:cNvSpPr txBox="1"/>
          <p:nvPr/>
        </p:nvSpPr>
        <p:spPr>
          <a:xfrm>
            <a:off x="731514" y="4718125"/>
            <a:ext cx="457200" cy="830997"/>
          </a:xfrm>
          <a:prstGeom prst="rect">
            <a:avLst/>
          </a:prstGeom>
          <a:noFill/>
        </p:spPr>
        <p:txBody>
          <a:bodyPr wrap="square" rtlCol="0">
            <a:spAutoFit/>
          </a:bodyPr>
          <a:lstStyle/>
          <a:p>
            <a:r>
              <a:rPr lang="en-US" sz="4800" dirty="0"/>
              <a:t>⁞</a:t>
            </a:r>
          </a:p>
        </p:txBody>
      </p:sp>
      <p:grpSp>
        <p:nvGrpSpPr>
          <p:cNvPr id="148" name="Group 147"/>
          <p:cNvGrpSpPr/>
          <p:nvPr/>
        </p:nvGrpSpPr>
        <p:grpSpPr>
          <a:xfrm>
            <a:off x="2700435" y="1629930"/>
            <a:ext cx="762000" cy="762000"/>
            <a:chOff x="838200" y="1371600"/>
            <a:chExt cx="762000" cy="762000"/>
          </a:xfrm>
        </p:grpSpPr>
        <p:sp>
          <p:nvSpPr>
            <p:cNvPr id="149" name="Oval 148"/>
            <p:cNvSpPr/>
            <p:nvPr/>
          </p:nvSpPr>
          <p:spPr>
            <a:xfrm>
              <a:off x="838200" y="1371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p:cNvSpPr txBox="1"/>
            <p:nvPr/>
          </p:nvSpPr>
          <p:spPr>
            <a:xfrm>
              <a:off x="978544" y="1472625"/>
              <a:ext cx="393056" cy="584775"/>
            </a:xfrm>
            <a:prstGeom prst="rect">
              <a:avLst/>
            </a:prstGeom>
            <a:noFill/>
          </p:spPr>
          <p:txBody>
            <a:bodyPr wrap="none" rtlCol="0">
              <a:spAutoFit/>
            </a:bodyPr>
            <a:lstStyle/>
            <a:p>
              <a:r>
                <a:rPr lang="en-US" sz="3200" dirty="0"/>
                <a:t>1</a:t>
              </a:r>
              <a:endParaRPr lang="en-US" sz="3200" baseline="30000" dirty="0"/>
            </a:p>
          </p:txBody>
        </p:sp>
      </p:grpSp>
      <p:grpSp>
        <p:nvGrpSpPr>
          <p:cNvPr id="151" name="Group 150"/>
          <p:cNvGrpSpPr/>
          <p:nvPr/>
        </p:nvGrpSpPr>
        <p:grpSpPr>
          <a:xfrm>
            <a:off x="2700435" y="2781369"/>
            <a:ext cx="827471" cy="762000"/>
            <a:chOff x="762000" y="2438400"/>
            <a:chExt cx="827471" cy="762000"/>
          </a:xfrm>
        </p:grpSpPr>
        <p:sp>
          <p:nvSpPr>
            <p:cNvPr id="152" name="Oval 151"/>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p:cNvSpPr txBox="1"/>
            <p:nvPr/>
          </p:nvSpPr>
          <p:spPr>
            <a:xfrm>
              <a:off x="762000" y="2539425"/>
              <a:ext cx="827471" cy="584775"/>
            </a:xfrm>
            <a:prstGeom prst="rect">
              <a:avLst/>
            </a:prstGeom>
            <a:noFill/>
          </p:spPr>
          <p:txBody>
            <a:bodyPr wrap="none" rtlCol="0">
              <a:spAutoFit/>
            </a:bodyPr>
            <a:lstStyle/>
            <a:p>
              <a:r>
                <a:rPr lang="en-US" sz="3200" dirty="0"/>
                <a:t>a</a:t>
              </a:r>
              <a:r>
                <a:rPr lang="en-US" sz="3200" baseline="-25000" dirty="0"/>
                <a:t>1</a:t>
              </a:r>
              <a:r>
                <a:rPr lang="en-US" sz="3200" baseline="30000" dirty="0"/>
                <a:t>(2)</a:t>
              </a:r>
            </a:p>
          </p:txBody>
        </p:sp>
      </p:grpSp>
      <p:grpSp>
        <p:nvGrpSpPr>
          <p:cNvPr id="154" name="Group 153"/>
          <p:cNvGrpSpPr/>
          <p:nvPr/>
        </p:nvGrpSpPr>
        <p:grpSpPr>
          <a:xfrm>
            <a:off x="2700435" y="3924369"/>
            <a:ext cx="827471" cy="762000"/>
            <a:chOff x="762000" y="3581400"/>
            <a:chExt cx="827471" cy="762000"/>
          </a:xfrm>
        </p:grpSpPr>
        <p:sp>
          <p:nvSpPr>
            <p:cNvPr id="155" name="Oval 154"/>
            <p:cNvSpPr/>
            <p:nvPr/>
          </p:nvSpPr>
          <p:spPr>
            <a:xfrm>
              <a:off x="762000" y="3581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62000" y="3682425"/>
              <a:ext cx="827471" cy="584775"/>
            </a:xfrm>
            <a:prstGeom prst="rect">
              <a:avLst/>
            </a:prstGeom>
            <a:noFill/>
          </p:spPr>
          <p:txBody>
            <a:bodyPr wrap="none" rtlCol="0">
              <a:spAutoFit/>
            </a:bodyPr>
            <a:lstStyle/>
            <a:p>
              <a:r>
                <a:rPr lang="en-US" sz="3200" dirty="0"/>
                <a:t>a</a:t>
              </a:r>
              <a:r>
                <a:rPr lang="en-US" sz="3200" baseline="-25000" dirty="0"/>
                <a:t>2</a:t>
              </a:r>
              <a:r>
                <a:rPr lang="en-US" sz="3200" baseline="30000" dirty="0"/>
                <a:t>(2)</a:t>
              </a:r>
            </a:p>
          </p:txBody>
        </p:sp>
      </p:grpSp>
      <p:grpSp>
        <p:nvGrpSpPr>
          <p:cNvPr id="157" name="Group 156"/>
          <p:cNvGrpSpPr/>
          <p:nvPr/>
        </p:nvGrpSpPr>
        <p:grpSpPr>
          <a:xfrm>
            <a:off x="2700435" y="5696622"/>
            <a:ext cx="832279" cy="762000"/>
            <a:chOff x="762000" y="5334000"/>
            <a:chExt cx="832279" cy="762000"/>
          </a:xfrm>
        </p:grpSpPr>
        <p:sp>
          <p:nvSpPr>
            <p:cNvPr id="158" name="Oval 157"/>
            <p:cNvSpPr/>
            <p:nvPr/>
          </p:nvSpPr>
          <p:spPr>
            <a:xfrm>
              <a:off x="762000" y="53340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762000" y="5435025"/>
              <a:ext cx="832279" cy="584775"/>
            </a:xfrm>
            <a:prstGeom prst="rect">
              <a:avLst/>
            </a:prstGeom>
            <a:noFill/>
          </p:spPr>
          <p:txBody>
            <a:bodyPr wrap="none" rtlCol="0">
              <a:spAutoFit/>
            </a:bodyPr>
            <a:lstStyle/>
            <a:p>
              <a:r>
                <a:rPr lang="en-US" sz="3200" dirty="0" err="1"/>
                <a:t>a</a:t>
              </a:r>
              <a:r>
                <a:rPr lang="en-US" sz="3200" baseline="-25000" dirty="0" err="1"/>
                <a:t>q</a:t>
              </a:r>
              <a:r>
                <a:rPr lang="en-US" sz="3200" baseline="30000" dirty="0"/>
                <a:t>(2)</a:t>
              </a:r>
            </a:p>
          </p:txBody>
        </p:sp>
      </p:grpSp>
      <p:sp>
        <p:nvSpPr>
          <p:cNvPr id="160" name="TextBox 159"/>
          <p:cNvSpPr txBox="1"/>
          <p:nvPr/>
        </p:nvSpPr>
        <p:spPr>
          <a:xfrm>
            <a:off x="2929035" y="4742605"/>
            <a:ext cx="457200" cy="830997"/>
          </a:xfrm>
          <a:prstGeom prst="rect">
            <a:avLst/>
          </a:prstGeom>
          <a:noFill/>
        </p:spPr>
        <p:txBody>
          <a:bodyPr wrap="square" rtlCol="0">
            <a:spAutoFit/>
          </a:bodyPr>
          <a:lstStyle/>
          <a:p>
            <a:r>
              <a:rPr lang="en-US" sz="4800" dirty="0"/>
              <a:t>⁞</a:t>
            </a:r>
          </a:p>
        </p:txBody>
      </p:sp>
      <p:grpSp>
        <p:nvGrpSpPr>
          <p:cNvPr id="216" name="Group 215"/>
          <p:cNvGrpSpPr/>
          <p:nvPr/>
        </p:nvGrpSpPr>
        <p:grpSpPr>
          <a:xfrm>
            <a:off x="7620000" y="2788191"/>
            <a:ext cx="928459" cy="762000"/>
            <a:chOff x="683631" y="2438400"/>
            <a:chExt cx="928459" cy="762000"/>
          </a:xfrm>
        </p:grpSpPr>
        <p:sp>
          <p:nvSpPr>
            <p:cNvPr id="217" name="Oval 216"/>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p:cNvSpPr txBox="1"/>
            <p:nvPr/>
          </p:nvSpPr>
          <p:spPr>
            <a:xfrm>
              <a:off x="683631" y="2497429"/>
              <a:ext cx="928459" cy="584775"/>
            </a:xfrm>
            <a:prstGeom prst="rect">
              <a:avLst/>
            </a:prstGeom>
            <a:noFill/>
          </p:spPr>
          <p:txBody>
            <a:bodyPr wrap="none" rtlCol="0">
              <a:spAutoFit/>
            </a:bodyPr>
            <a:lstStyle/>
            <a:p>
              <a:r>
                <a:rPr lang="en-US" sz="3200" dirty="0"/>
                <a:t>y</a:t>
              </a:r>
              <a:r>
                <a:rPr lang="en-US" sz="3200" baseline="-25000" dirty="0"/>
                <a:t>1</a:t>
              </a:r>
              <a:r>
                <a:rPr lang="en-US" sz="2400" baseline="30000" dirty="0"/>
                <a:t>(L+1)</a:t>
              </a:r>
              <a:endParaRPr lang="en-US" sz="3200" baseline="30000" dirty="0"/>
            </a:p>
          </p:txBody>
        </p:sp>
      </p:grpSp>
      <p:grpSp>
        <p:nvGrpSpPr>
          <p:cNvPr id="222" name="Group 221"/>
          <p:cNvGrpSpPr/>
          <p:nvPr/>
        </p:nvGrpSpPr>
        <p:grpSpPr>
          <a:xfrm>
            <a:off x="7685473" y="5696622"/>
            <a:ext cx="841897" cy="762000"/>
            <a:chOff x="731402" y="5334000"/>
            <a:chExt cx="841897" cy="762000"/>
          </a:xfrm>
        </p:grpSpPr>
        <p:sp>
          <p:nvSpPr>
            <p:cNvPr id="223" name="Oval 222"/>
            <p:cNvSpPr/>
            <p:nvPr/>
          </p:nvSpPr>
          <p:spPr>
            <a:xfrm>
              <a:off x="762000" y="53340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31402" y="5391763"/>
              <a:ext cx="841897" cy="584775"/>
            </a:xfrm>
            <a:prstGeom prst="rect">
              <a:avLst/>
            </a:prstGeom>
            <a:noFill/>
          </p:spPr>
          <p:txBody>
            <a:bodyPr wrap="none" rtlCol="0">
              <a:spAutoFit/>
            </a:bodyPr>
            <a:lstStyle/>
            <a:p>
              <a:r>
                <a:rPr lang="en-US" sz="3200" dirty="0" err="1"/>
                <a:t>y</a:t>
              </a:r>
              <a:r>
                <a:rPr lang="en-US" sz="3200" baseline="-25000" dirty="0" err="1"/>
                <a:t>k</a:t>
              </a:r>
              <a:r>
                <a:rPr lang="en-US" sz="2000" baseline="30000" dirty="0"/>
                <a:t>(L+1)</a:t>
              </a:r>
              <a:endParaRPr lang="en-US" sz="3200" baseline="30000" dirty="0"/>
            </a:p>
          </p:txBody>
        </p:sp>
      </p:grpSp>
      <p:sp>
        <p:nvSpPr>
          <p:cNvPr id="225" name="TextBox 224"/>
          <p:cNvSpPr txBox="1"/>
          <p:nvPr/>
        </p:nvSpPr>
        <p:spPr>
          <a:xfrm>
            <a:off x="7944671" y="4754880"/>
            <a:ext cx="457200" cy="830997"/>
          </a:xfrm>
          <a:prstGeom prst="rect">
            <a:avLst/>
          </a:prstGeom>
          <a:noFill/>
        </p:spPr>
        <p:txBody>
          <a:bodyPr wrap="square" rtlCol="0">
            <a:spAutoFit/>
          </a:bodyPr>
          <a:lstStyle/>
          <a:p>
            <a:r>
              <a:rPr lang="en-US" sz="4800" dirty="0"/>
              <a:t>⁞</a:t>
            </a:r>
          </a:p>
        </p:txBody>
      </p:sp>
      <p:cxnSp>
        <p:nvCxnSpPr>
          <p:cNvPr id="83" name="Straight Connector 82"/>
          <p:cNvCxnSpPr>
            <a:cxnSpLocks/>
            <a:stCxn id="79" idx="6"/>
            <a:endCxn id="218" idx="1"/>
          </p:cNvCxnSpPr>
          <p:nvPr/>
        </p:nvCxnSpPr>
        <p:spPr>
          <a:xfrm flipV="1">
            <a:off x="6282451" y="3139608"/>
            <a:ext cx="1337549" cy="22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a:stCxn id="79" idx="6"/>
            <a:endCxn id="221" idx="1"/>
          </p:cNvCxnSpPr>
          <p:nvPr/>
        </p:nvCxnSpPr>
        <p:spPr>
          <a:xfrm>
            <a:off x="6282451" y="3162369"/>
            <a:ext cx="1371331" cy="1098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a:stCxn id="79" idx="6"/>
            <a:endCxn id="223" idx="2"/>
          </p:cNvCxnSpPr>
          <p:nvPr/>
        </p:nvCxnSpPr>
        <p:spPr>
          <a:xfrm>
            <a:off x="6282451" y="3162369"/>
            <a:ext cx="1433620" cy="291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a:stCxn id="82" idx="6"/>
            <a:endCxn id="218" idx="1"/>
          </p:cNvCxnSpPr>
          <p:nvPr/>
        </p:nvCxnSpPr>
        <p:spPr>
          <a:xfrm flipV="1">
            <a:off x="6246420" y="3139608"/>
            <a:ext cx="1373580" cy="1165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endCxn id="221" idx="1"/>
          </p:cNvCxnSpPr>
          <p:nvPr/>
        </p:nvCxnSpPr>
        <p:spPr>
          <a:xfrm flipV="1">
            <a:off x="6223982" y="4260410"/>
            <a:ext cx="1429800" cy="70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a:stCxn id="82" idx="6"/>
            <a:endCxn id="223" idx="2"/>
          </p:cNvCxnSpPr>
          <p:nvPr/>
        </p:nvCxnSpPr>
        <p:spPr>
          <a:xfrm>
            <a:off x="6246420" y="4305369"/>
            <a:ext cx="1469651" cy="1772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a:stCxn id="86" idx="6"/>
            <a:endCxn id="221" idx="1"/>
          </p:cNvCxnSpPr>
          <p:nvPr/>
        </p:nvCxnSpPr>
        <p:spPr>
          <a:xfrm flipV="1">
            <a:off x="6246420" y="4260410"/>
            <a:ext cx="1407362" cy="1817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a:off x="6233780" y="6077622"/>
            <a:ext cx="14822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1311149" y="3162369"/>
            <a:ext cx="13892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a:cxnSpLocks/>
            <a:stCxn id="134" idx="3"/>
            <a:endCxn id="156" idx="1"/>
          </p:cNvCxnSpPr>
          <p:nvPr/>
        </p:nvCxnSpPr>
        <p:spPr>
          <a:xfrm>
            <a:off x="1311149" y="3174782"/>
            <a:ext cx="1389286"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cxnSpLocks/>
            <a:stCxn id="134" idx="3"/>
            <a:endCxn id="159" idx="1"/>
          </p:cNvCxnSpPr>
          <p:nvPr/>
        </p:nvCxnSpPr>
        <p:spPr>
          <a:xfrm>
            <a:off x="1311149" y="3174782"/>
            <a:ext cx="1389286" cy="291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a:cxnSpLocks/>
            <a:stCxn id="137" idx="3"/>
            <a:endCxn id="153" idx="1"/>
          </p:cNvCxnSpPr>
          <p:nvPr/>
        </p:nvCxnSpPr>
        <p:spPr>
          <a:xfrm flipV="1">
            <a:off x="1311149" y="3174782"/>
            <a:ext cx="1389286"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a:cxnSpLocks/>
          </p:cNvCxnSpPr>
          <p:nvPr/>
        </p:nvCxnSpPr>
        <p:spPr>
          <a:xfrm>
            <a:off x="1311149" y="4292978"/>
            <a:ext cx="1372436" cy="24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a:cxnSpLocks/>
            <a:stCxn id="137" idx="3"/>
            <a:endCxn id="159" idx="1"/>
          </p:cNvCxnSpPr>
          <p:nvPr/>
        </p:nvCxnSpPr>
        <p:spPr>
          <a:xfrm>
            <a:off x="1311149" y="4317782"/>
            <a:ext cx="1389286" cy="1772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a:cxnSpLocks/>
            <a:stCxn id="140" idx="3"/>
            <a:endCxn id="153" idx="1"/>
          </p:cNvCxnSpPr>
          <p:nvPr/>
        </p:nvCxnSpPr>
        <p:spPr>
          <a:xfrm flipV="1">
            <a:off x="1315957" y="3174782"/>
            <a:ext cx="1384478" cy="291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a:cxnSpLocks/>
            <a:stCxn id="140" idx="3"/>
            <a:endCxn id="156" idx="1"/>
          </p:cNvCxnSpPr>
          <p:nvPr/>
        </p:nvCxnSpPr>
        <p:spPr>
          <a:xfrm flipV="1">
            <a:off x="1315957" y="4317782"/>
            <a:ext cx="1384478" cy="1772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a:cxnSpLocks/>
          </p:cNvCxnSpPr>
          <p:nvPr/>
        </p:nvCxnSpPr>
        <p:spPr>
          <a:xfrm>
            <a:off x="1277313" y="6065382"/>
            <a:ext cx="1384478" cy="2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cxnSpLocks/>
            <a:stCxn id="130" idx="6"/>
            <a:endCxn id="153" idx="1"/>
          </p:cNvCxnSpPr>
          <p:nvPr/>
        </p:nvCxnSpPr>
        <p:spPr>
          <a:xfrm>
            <a:off x="1264914" y="2010930"/>
            <a:ext cx="1435521" cy="1163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a:stCxn id="76" idx="6"/>
            <a:endCxn id="218" idx="1"/>
          </p:cNvCxnSpPr>
          <p:nvPr/>
        </p:nvCxnSpPr>
        <p:spPr>
          <a:xfrm>
            <a:off x="6246420" y="2010930"/>
            <a:ext cx="1373580" cy="1128678"/>
          </a:xfrm>
          <a:prstGeom prst="line">
            <a:avLst/>
          </a:prstGeom>
        </p:spPr>
        <p:style>
          <a:lnRef idx="1">
            <a:schemeClr val="accent1"/>
          </a:lnRef>
          <a:fillRef idx="0">
            <a:schemeClr val="accent1"/>
          </a:fillRef>
          <a:effectRef idx="0">
            <a:schemeClr val="accent1"/>
          </a:effectRef>
          <a:fontRef idx="minor">
            <a:schemeClr val="tx1"/>
          </a:fontRef>
        </p:style>
      </p:cxnSp>
      <p:sp>
        <p:nvSpPr>
          <p:cNvPr id="70" name="Slide Number Placeholder 3">
            <a:extLst>
              <a:ext uri="{FF2B5EF4-FFF2-40B4-BE49-F238E27FC236}">
                <a16:creationId xmlns:a16="http://schemas.microsoft.com/office/drawing/2014/main" id="{A3F45DEE-69C5-4730-A67F-9BD53DAF3E87}"/>
              </a:ext>
            </a:extLst>
          </p:cNvPr>
          <p:cNvSpPr txBox="1">
            <a:spLocks/>
          </p:cNvSpPr>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9695C8B4-01A2-485F-8B64-4640E234E3BB}" type="slidenum">
              <a:rPr lang="en-US" altLang="en-US" smtClean="0"/>
              <a:pPr>
                <a:defRPr/>
              </a:pPr>
              <a:t>6</a:t>
            </a:fld>
            <a:endParaRPr lang="en-US" altLang="en-US" dirty="0"/>
          </a:p>
        </p:txBody>
      </p:sp>
      <p:grpSp>
        <p:nvGrpSpPr>
          <p:cNvPr id="75" name="Group 74">
            <a:extLst>
              <a:ext uri="{FF2B5EF4-FFF2-40B4-BE49-F238E27FC236}">
                <a16:creationId xmlns:a16="http://schemas.microsoft.com/office/drawing/2014/main" id="{9EE9490E-0A88-45E8-9A40-9AD4CB9CAD80}"/>
              </a:ext>
            </a:extLst>
          </p:cNvPr>
          <p:cNvGrpSpPr/>
          <p:nvPr/>
        </p:nvGrpSpPr>
        <p:grpSpPr>
          <a:xfrm>
            <a:off x="5484420" y="1629930"/>
            <a:ext cx="762000" cy="762000"/>
            <a:chOff x="838200" y="1371600"/>
            <a:chExt cx="762000" cy="762000"/>
          </a:xfrm>
        </p:grpSpPr>
        <p:sp>
          <p:nvSpPr>
            <p:cNvPr id="76" name="Oval 75">
              <a:extLst>
                <a:ext uri="{FF2B5EF4-FFF2-40B4-BE49-F238E27FC236}">
                  <a16:creationId xmlns:a16="http://schemas.microsoft.com/office/drawing/2014/main" id="{431B77DA-A23B-48F0-9A14-C7A867EA3FC3}"/>
                </a:ext>
              </a:extLst>
            </p:cNvPr>
            <p:cNvSpPr/>
            <p:nvPr/>
          </p:nvSpPr>
          <p:spPr>
            <a:xfrm>
              <a:off x="838200" y="1371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0D02D96-8412-47D6-B49C-68CD13E6686F}"/>
                </a:ext>
              </a:extLst>
            </p:cNvPr>
            <p:cNvSpPr txBox="1"/>
            <p:nvPr/>
          </p:nvSpPr>
          <p:spPr>
            <a:xfrm>
              <a:off x="978544" y="1472625"/>
              <a:ext cx="393056" cy="584775"/>
            </a:xfrm>
            <a:prstGeom prst="rect">
              <a:avLst/>
            </a:prstGeom>
            <a:noFill/>
          </p:spPr>
          <p:txBody>
            <a:bodyPr wrap="none" rtlCol="0">
              <a:spAutoFit/>
            </a:bodyPr>
            <a:lstStyle/>
            <a:p>
              <a:r>
                <a:rPr lang="en-US" sz="3200" dirty="0"/>
                <a:t>1</a:t>
              </a:r>
              <a:endParaRPr lang="en-US" sz="3200" baseline="30000" dirty="0"/>
            </a:p>
          </p:txBody>
        </p:sp>
      </p:grpSp>
      <p:grpSp>
        <p:nvGrpSpPr>
          <p:cNvPr id="78" name="Group 77">
            <a:extLst>
              <a:ext uri="{FF2B5EF4-FFF2-40B4-BE49-F238E27FC236}">
                <a16:creationId xmlns:a16="http://schemas.microsoft.com/office/drawing/2014/main" id="{E43916EB-CD4C-4480-898B-19C3BBA7A7DB}"/>
              </a:ext>
            </a:extLst>
          </p:cNvPr>
          <p:cNvGrpSpPr/>
          <p:nvPr/>
        </p:nvGrpSpPr>
        <p:grpSpPr>
          <a:xfrm>
            <a:off x="5470785" y="2781369"/>
            <a:ext cx="811666" cy="762000"/>
            <a:chOff x="712334" y="2438400"/>
            <a:chExt cx="811666" cy="762000"/>
          </a:xfrm>
        </p:grpSpPr>
        <p:sp>
          <p:nvSpPr>
            <p:cNvPr id="79" name="Oval 78">
              <a:extLst>
                <a:ext uri="{FF2B5EF4-FFF2-40B4-BE49-F238E27FC236}">
                  <a16:creationId xmlns:a16="http://schemas.microsoft.com/office/drawing/2014/main" id="{F0D37617-81BD-4DBC-A89C-58C7FE24D1C4}"/>
                </a:ext>
              </a:extLst>
            </p:cNvPr>
            <p:cNvSpPr/>
            <p:nvPr/>
          </p:nvSpPr>
          <p:spPr>
            <a:xfrm>
              <a:off x="762000" y="2438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31365A1E-E434-475E-A2E6-FBBF7012FA71}"/>
                </a:ext>
              </a:extLst>
            </p:cNvPr>
            <p:cNvSpPr txBox="1"/>
            <p:nvPr/>
          </p:nvSpPr>
          <p:spPr>
            <a:xfrm>
              <a:off x="712334" y="2539425"/>
              <a:ext cx="732893" cy="584775"/>
            </a:xfrm>
            <a:prstGeom prst="rect">
              <a:avLst/>
            </a:prstGeom>
            <a:noFill/>
          </p:spPr>
          <p:txBody>
            <a:bodyPr wrap="none" rtlCol="0">
              <a:spAutoFit/>
            </a:bodyPr>
            <a:lstStyle/>
            <a:p>
              <a:r>
                <a:rPr lang="en-US" sz="3200" dirty="0"/>
                <a:t>a</a:t>
              </a:r>
              <a:r>
                <a:rPr lang="en-US" sz="3200" baseline="-25000" dirty="0"/>
                <a:t>1</a:t>
              </a:r>
              <a:r>
                <a:rPr lang="en-US" sz="2400" baseline="30000" dirty="0"/>
                <a:t>(L)</a:t>
              </a:r>
              <a:endParaRPr lang="en-US" sz="3200" baseline="30000" dirty="0"/>
            </a:p>
          </p:txBody>
        </p:sp>
      </p:grpSp>
      <p:grpSp>
        <p:nvGrpSpPr>
          <p:cNvPr id="81" name="Group 80">
            <a:extLst>
              <a:ext uri="{FF2B5EF4-FFF2-40B4-BE49-F238E27FC236}">
                <a16:creationId xmlns:a16="http://schemas.microsoft.com/office/drawing/2014/main" id="{6984BCAE-1137-4D1B-AD11-92742F36D960}"/>
              </a:ext>
            </a:extLst>
          </p:cNvPr>
          <p:cNvGrpSpPr/>
          <p:nvPr/>
        </p:nvGrpSpPr>
        <p:grpSpPr>
          <a:xfrm>
            <a:off x="5433593" y="3924369"/>
            <a:ext cx="812827" cy="762000"/>
            <a:chOff x="711173" y="3581400"/>
            <a:chExt cx="812827" cy="762000"/>
          </a:xfrm>
        </p:grpSpPr>
        <p:sp>
          <p:nvSpPr>
            <p:cNvPr id="82" name="Oval 81">
              <a:extLst>
                <a:ext uri="{FF2B5EF4-FFF2-40B4-BE49-F238E27FC236}">
                  <a16:creationId xmlns:a16="http://schemas.microsoft.com/office/drawing/2014/main" id="{480E5F19-CA6F-440A-A459-3AEC22381CC7}"/>
                </a:ext>
              </a:extLst>
            </p:cNvPr>
            <p:cNvSpPr/>
            <p:nvPr/>
          </p:nvSpPr>
          <p:spPr>
            <a:xfrm>
              <a:off x="762000" y="3581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66F8035F-B976-41C7-95FE-7AF0535A2520}"/>
                </a:ext>
              </a:extLst>
            </p:cNvPr>
            <p:cNvSpPr txBox="1"/>
            <p:nvPr/>
          </p:nvSpPr>
          <p:spPr>
            <a:xfrm>
              <a:off x="711173" y="3688986"/>
              <a:ext cx="732893" cy="584775"/>
            </a:xfrm>
            <a:prstGeom prst="rect">
              <a:avLst/>
            </a:prstGeom>
            <a:noFill/>
          </p:spPr>
          <p:txBody>
            <a:bodyPr wrap="none" rtlCol="0">
              <a:spAutoFit/>
            </a:bodyPr>
            <a:lstStyle/>
            <a:p>
              <a:r>
                <a:rPr lang="en-US" sz="3200" dirty="0"/>
                <a:t>a</a:t>
              </a:r>
              <a:r>
                <a:rPr lang="en-US" sz="3200" baseline="-25000" dirty="0"/>
                <a:t>2</a:t>
              </a:r>
              <a:r>
                <a:rPr lang="en-US" sz="2400" baseline="30000" dirty="0"/>
                <a:t>(L)</a:t>
              </a:r>
              <a:endParaRPr lang="en-US" sz="3200" baseline="30000" dirty="0"/>
            </a:p>
          </p:txBody>
        </p:sp>
      </p:grpSp>
      <p:grpSp>
        <p:nvGrpSpPr>
          <p:cNvPr id="85" name="Group 84">
            <a:extLst>
              <a:ext uri="{FF2B5EF4-FFF2-40B4-BE49-F238E27FC236}">
                <a16:creationId xmlns:a16="http://schemas.microsoft.com/office/drawing/2014/main" id="{1C4A749E-5B4D-4D04-9AB4-D6960301A7BE}"/>
              </a:ext>
            </a:extLst>
          </p:cNvPr>
          <p:cNvGrpSpPr/>
          <p:nvPr/>
        </p:nvGrpSpPr>
        <p:grpSpPr>
          <a:xfrm>
            <a:off x="5417014" y="5696622"/>
            <a:ext cx="829406" cy="762000"/>
            <a:chOff x="694594" y="5334000"/>
            <a:chExt cx="829406" cy="762000"/>
          </a:xfrm>
        </p:grpSpPr>
        <p:sp>
          <p:nvSpPr>
            <p:cNvPr id="86" name="Oval 85">
              <a:extLst>
                <a:ext uri="{FF2B5EF4-FFF2-40B4-BE49-F238E27FC236}">
                  <a16:creationId xmlns:a16="http://schemas.microsoft.com/office/drawing/2014/main" id="{485FE247-34EF-4974-A58B-79A146E4327B}"/>
                </a:ext>
              </a:extLst>
            </p:cNvPr>
            <p:cNvSpPr/>
            <p:nvPr/>
          </p:nvSpPr>
          <p:spPr>
            <a:xfrm>
              <a:off x="762000" y="53340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C18B238E-3077-43A4-B645-E2AFE5C7EA33}"/>
                </a:ext>
              </a:extLst>
            </p:cNvPr>
            <p:cNvSpPr txBox="1"/>
            <p:nvPr/>
          </p:nvSpPr>
          <p:spPr>
            <a:xfrm>
              <a:off x="694594" y="5433973"/>
              <a:ext cx="689612" cy="584775"/>
            </a:xfrm>
            <a:prstGeom prst="rect">
              <a:avLst/>
            </a:prstGeom>
            <a:noFill/>
          </p:spPr>
          <p:txBody>
            <a:bodyPr wrap="none" rtlCol="0">
              <a:spAutoFit/>
            </a:bodyPr>
            <a:lstStyle/>
            <a:p>
              <a:r>
                <a:rPr lang="en-US" sz="3200" dirty="0" err="1"/>
                <a:t>a</a:t>
              </a:r>
              <a:r>
                <a:rPr lang="en-US" sz="3200" baseline="-25000" dirty="0" err="1"/>
                <a:t>r</a:t>
              </a:r>
              <a:r>
                <a:rPr lang="en-US" sz="2400" baseline="30000" dirty="0"/>
                <a:t>(L)</a:t>
              </a:r>
              <a:endParaRPr lang="en-US" sz="3200" baseline="30000" dirty="0"/>
            </a:p>
          </p:txBody>
        </p:sp>
      </p:grpSp>
      <p:sp>
        <p:nvSpPr>
          <p:cNvPr id="88" name="TextBox 87">
            <a:extLst>
              <a:ext uri="{FF2B5EF4-FFF2-40B4-BE49-F238E27FC236}">
                <a16:creationId xmlns:a16="http://schemas.microsoft.com/office/drawing/2014/main" id="{8C2F99B5-B8D8-4F2A-8DC1-910F75D92E8A}"/>
              </a:ext>
            </a:extLst>
          </p:cNvPr>
          <p:cNvSpPr txBox="1"/>
          <p:nvPr/>
        </p:nvSpPr>
        <p:spPr>
          <a:xfrm>
            <a:off x="5713020" y="4724262"/>
            <a:ext cx="457200" cy="830997"/>
          </a:xfrm>
          <a:prstGeom prst="rect">
            <a:avLst/>
          </a:prstGeom>
          <a:noFill/>
        </p:spPr>
        <p:txBody>
          <a:bodyPr wrap="square" rtlCol="0">
            <a:spAutoFit/>
          </a:bodyPr>
          <a:lstStyle/>
          <a:p>
            <a:r>
              <a:rPr lang="en-US" sz="4800" dirty="0"/>
              <a:t>⁞</a:t>
            </a:r>
          </a:p>
        </p:txBody>
      </p:sp>
      <p:sp>
        <p:nvSpPr>
          <p:cNvPr id="89" name="TextBox 88">
            <a:extLst>
              <a:ext uri="{FF2B5EF4-FFF2-40B4-BE49-F238E27FC236}">
                <a16:creationId xmlns:a16="http://schemas.microsoft.com/office/drawing/2014/main" id="{3474FAC6-2CB9-4C88-8113-04EE36D02A6F}"/>
              </a:ext>
            </a:extLst>
          </p:cNvPr>
          <p:cNvSpPr txBox="1"/>
          <p:nvPr/>
        </p:nvSpPr>
        <p:spPr>
          <a:xfrm rot="16200000">
            <a:off x="4221612" y="1595432"/>
            <a:ext cx="457200" cy="830997"/>
          </a:xfrm>
          <a:prstGeom prst="rect">
            <a:avLst/>
          </a:prstGeom>
          <a:noFill/>
        </p:spPr>
        <p:txBody>
          <a:bodyPr wrap="square" rtlCol="0">
            <a:spAutoFit/>
          </a:bodyPr>
          <a:lstStyle/>
          <a:p>
            <a:r>
              <a:rPr lang="en-US" sz="4800" dirty="0"/>
              <a:t>⁞</a:t>
            </a:r>
          </a:p>
        </p:txBody>
      </p:sp>
      <p:sp>
        <p:nvSpPr>
          <p:cNvPr id="91" name="TextBox 90">
            <a:extLst>
              <a:ext uri="{FF2B5EF4-FFF2-40B4-BE49-F238E27FC236}">
                <a16:creationId xmlns:a16="http://schemas.microsoft.com/office/drawing/2014/main" id="{2120EA2D-EA99-4FFB-86C7-28A9B9BE9CF7}"/>
              </a:ext>
            </a:extLst>
          </p:cNvPr>
          <p:cNvSpPr txBox="1"/>
          <p:nvPr/>
        </p:nvSpPr>
        <p:spPr>
          <a:xfrm rot="16200000">
            <a:off x="4212309" y="2746871"/>
            <a:ext cx="457200" cy="830997"/>
          </a:xfrm>
          <a:prstGeom prst="rect">
            <a:avLst/>
          </a:prstGeom>
          <a:noFill/>
        </p:spPr>
        <p:txBody>
          <a:bodyPr wrap="square" rtlCol="0">
            <a:spAutoFit/>
          </a:bodyPr>
          <a:lstStyle/>
          <a:p>
            <a:r>
              <a:rPr lang="en-US" sz="4800" dirty="0"/>
              <a:t>⁞</a:t>
            </a:r>
          </a:p>
        </p:txBody>
      </p:sp>
      <p:sp>
        <p:nvSpPr>
          <p:cNvPr id="92" name="TextBox 91">
            <a:extLst>
              <a:ext uri="{FF2B5EF4-FFF2-40B4-BE49-F238E27FC236}">
                <a16:creationId xmlns:a16="http://schemas.microsoft.com/office/drawing/2014/main" id="{108873C1-CA72-40E2-9B2A-3A6309577851}"/>
              </a:ext>
            </a:extLst>
          </p:cNvPr>
          <p:cNvSpPr txBox="1"/>
          <p:nvPr/>
        </p:nvSpPr>
        <p:spPr>
          <a:xfrm rot="16200000">
            <a:off x="4219448" y="3889871"/>
            <a:ext cx="457200" cy="830997"/>
          </a:xfrm>
          <a:prstGeom prst="rect">
            <a:avLst/>
          </a:prstGeom>
          <a:noFill/>
        </p:spPr>
        <p:txBody>
          <a:bodyPr wrap="square" rtlCol="0">
            <a:spAutoFit/>
          </a:bodyPr>
          <a:lstStyle/>
          <a:p>
            <a:r>
              <a:rPr lang="en-US" sz="4800" dirty="0"/>
              <a:t>⁞</a:t>
            </a:r>
          </a:p>
        </p:txBody>
      </p:sp>
      <p:sp>
        <p:nvSpPr>
          <p:cNvPr id="93" name="TextBox 92">
            <a:extLst>
              <a:ext uri="{FF2B5EF4-FFF2-40B4-BE49-F238E27FC236}">
                <a16:creationId xmlns:a16="http://schemas.microsoft.com/office/drawing/2014/main" id="{6160A07E-2D07-4155-BCE7-A56EFFC18665}"/>
              </a:ext>
            </a:extLst>
          </p:cNvPr>
          <p:cNvSpPr txBox="1"/>
          <p:nvPr/>
        </p:nvSpPr>
        <p:spPr>
          <a:xfrm rot="16200000">
            <a:off x="4265721" y="5662124"/>
            <a:ext cx="457200" cy="830997"/>
          </a:xfrm>
          <a:prstGeom prst="rect">
            <a:avLst/>
          </a:prstGeom>
          <a:noFill/>
        </p:spPr>
        <p:txBody>
          <a:bodyPr wrap="square" rtlCol="0">
            <a:spAutoFit/>
          </a:bodyPr>
          <a:lstStyle/>
          <a:p>
            <a:r>
              <a:rPr lang="en-US" sz="4800" dirty="0"/>
              <a:t>⁞</a:t>
            </a:r>
          </a:p>
        </p:txBody>
      </p:sp>
      <p:grpSp>
        <p:nvGrpSpPr>
          <p:cNvPr id="219" name="Group 218"/>
          <p:cNvGrpSpPr/>
          <p:nvPr/>
        </p:nvGrpSpPr>
        <p:grpSpPr>
          <a:xfrm>
            <a:off x="7653782" y="3911978"/>
            <a:ext cx="928459" cy="762000"/>
            <a:chOff x="688204" y="3581400"/>
            <a:chExt cx="928459" cy="762000"/>
          </a:xfrm>
        </p:grpSpPr>
        <p:sp>
          <p:nvSpPr>
            <p:cNvPr id="220" name="Oval 219"/>
            <p:cNvSpPr/>
            <p:nvPr/>
          </p:nvSpPr>
          <p:spPr>
            <a:xfrm>
              <a:off x="762000" y="3581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extBox 220"/>
            <p:cNvSpPr txBox="1"/>
            <p:nvPr/>
          </p:nvSpPr>
          <p:spPr>
            <a:xfrm>
              <a:off x="688204" y="3637444"/>
              <a:ext cx="928459" cy="584775"/>
            </a:xfrm>
            <a:prstGeom prst="rect">
              <a:avLst/>
            </a:prstGeom>
            <a:noFill/>
          </p:spPr>
          <p:txBody>
            <a:bodyPr wrap="none" rtlCol="0">
              <a:spAutoFit/>
            </a:bodyPr>
            <a:lstStyle/>
            <a:p>
              <a:r>
                <a:rPr lang="en-US" sz="3200" dirty="0"/>
                <a:t>y</a:t>
              </a:r>
              <a:r>
                <a:rPr lang="en-US" sz="3200" baseline="-25000" dirty="0"/>
                <a:t>2</a:t>
              </a:r>
              <a:r>
                <a:rPr lang="en-US" sz="2400" baseline="30000" dirty="0"/>
                <a:t>(L+1)</a:t>
              </a:r>
              <a:endParaRPr lang="en-US" sz="3200" baseline="30000" dirty="0"/>
            </a:p>
          </p:txBody>
        </p:sp>
      </p:grpSp>
      <p:sp>
        <p:nvSpPr>
          <p:cNvPr id="3" name="TextBox 2">
            <a:extLst>
              <a:ext uri="{FF2B5EF4-FFF2-40B4-BE49-F238E27FC236}">
                <a16:creationId xmlns:a16="http://schemas.microsoft.com/office/drawing/2014/main" id="{8E9C0FF6-77BA-4816-B19B-4157B993B40C}"/>
              </a:ext>
            </a:extLst>
          </p:cNvPr>
          <p:cNvSpPr txBox="1"/>
          <p:nvPr/>
        </p:nvSpPr>
        <p:spPr>
          <a:xfrm>
            <a:off x="1496671" y="2158747"/>
            <a:ext cx="663964" cy="338554"/>
          </a:xfrm>
          <a:prstGeom prst="rect">
            <a:avLst/>
          </a:prstGeom>
          <a:noFill/>
        </p:spPr>
        <p:txBody>
          <a:bodyPr wrap="none" rtlCol="0">
            <a:spAutoFit/>
          </a:bodyPr>
          <a:lstStyle/>
          <a:p>
            <a:r>
              <a:rPr lang="en-US" sz="1600" b="1" dirty="0">
                <a:latin typeface="+mn-lt"/>
              </a:rPr>
              <a:t>W</a:t>
            </a:r>
            <a:r>
              <a:rPr lang="en-US" sz="1600" b="1" baseline="-25000" dirty="0"/>
              <a:t>01</a:t>
            </a:r>
            <a:r>
              <a:rPr lang="en-US" sz="1600" b="1" baseline="30000" dirty="0"/>
              <a:t>(1)</a:t>
            </a:r>
          </a:p>
        </p:txBody>
      </p:sp>
      <p:sp>
        <p:nvSpPr>
          <p:cNvPr id="95" name="TextBox 94">
            <a:extLst>
              <a:ext uri="{FF2B5EF4-FFF2-40B4-BE49-F238E27FC236}">
                <a16:creationId xmlns:a16="http://schemas.microsoft.com/office/drawing/2014/main" id="{EB915FA6-1816-4600-9E12-C13DA8C676EC}"/>
              </a:ext>
            </a:extLst>
          </p:cNvPr>
          <p:cNvSpPr txBox="1"/>
          <p:nvPr/>
        </p:nvSpPr>
        <p:spPr>
          <a:xfrm>
            <a:off x="1929833" y="2945393"/>
            <a:ext cx="657552" cy="338554"/>
          </a:xfrm>
          <a:prstGeom prst="rect">
            <a:avLst/>
          </a:prstGeom>
          <a:noFill/>
        </p:spPr>
        <p:txBody>
          <a:bodyPr wrap="none" rtlCol="0">
            <a:spAutoFit/>
          </a:bodyPr>
          <a:lstStyle/>
          <a:p>
            <a:r>
              <a:rPr lang="en-US" sz="1600" b="1" dirty="0">
                <a:latin typeface="+mn-lt"/>
              </a:rPr>
              <a:t>W</a:t>
            </a:r>
            <a:r>
              <a:rPr lang="en-US" sz="1600" b="1" baseline="-25000" dirty="0">
                <a:latin typeface="Symbol" panose="05050102010706020507" pitchFamily="18" charset="2"/>
              </a:rPr>
              <a:t>11</a:t>
            </a:r>
            <a:r>
              <a:rPr lang="en-US" sz="1600" b="1" baseline="30000" dirty="0"/>
              <a:t>(1)</a:t>
            </a:r>
          </a:p>
        </p:txBody>
      </p:sp>
      <p:sp>
        <p:nvSpPr>
          <p:cNvPr id="96" name="TextBox 95">
            <a:extLst>
              <a:ext uri="{FF2B5EF4-FFF2-40B4-BE49-F238E27FC236}">
                <a16:creationId xmlns:a16="http://schemas.microsoft.com/office/drawing/2014/main" id="{EB0A9840-06B4-4B6C-AB12-3C9B557B4AB0}"/>
              </a:ext>
            </a:extLst>
          </p:cNvPr>
          <p:cNvSpPr txBox="1"/>
          <p:nvPr/>
        </p:nvSpPr>
        <p:spPr>
          <a:xfrm>
            <a:off x="1058945" y="3528339"/>
            <a:ext cx="665567" cy="338554"/>
          </a:xfrm>
          <a:prstGeom prst="rect">
            <a:avLst/>
          </a:prstGeom>
          <a:noFill/>
        </p:spPr>
        <p:txBody>
          <a:bodyPr wrap="none" rtlCol="0">
            <a:spAutoFit/>
          </a:bodyPr>
          <a:lstStyle/>
          <a:p>
            <a:r>
              <a:rPr lang="en-US" sz="1600" b="1" dirty="0">
                <a:latin typeface="+mn-lt"/>
              </a:rPr>
              <a:t>W</a:t>
            </a:r>
            <a:r>
              <a:rPr lang="en-US" sz="1600" b="1" baseline="-25000" dirty="0">
                <a:latin typeface="Symbol" panose="05050102010706020507" pitchFamily="18" charset="2"/>
              </a:rPr>
              <a:t>1</a:t>
            </a:r>
            <a:r>
              <a:rPr lang="en-US" sz="1600" b="1" baseline="-25000" dirty="0">
                <a:latin typeface="+mn-lt"/>
              </a:rPr>
              <a:t>q</a:t>
            </a:r>
            <a:r>
              <a:rPr lang="en-US" sz="1600" b="1" baseline="30000" dirty="0"/>
              <a:t>(1)</a:t>
            </a:r>
          </a:p>
        </p:txBody>
      </p:sp>
      <p:sp>
        <p:nvSpPr>
          <p:cNvPr id="97" name="TextBox 96">
            <a:extLst>
              <a:ext uri="{FF2B5EF4-FFF2-40B4-BE49-F238E27FC236}">
                <a16:creationId xmlns:a16="http://schemas.microsoft.com/office/drawing/2014/main" id="{F9209076-C206-4F02-B6DD-D05F47FC2852}"/>
              </a:ext>
            </a:extLst>
          </p:cNvPr>
          <p:cNvSpPr txBox="1"/>
          <p:nvPr/>
        </p:nvSpPr>
        <p:spPr>
          <a:xfrm>
            <a:off x="2292933" y="5045492"/>
            <a:ext cx="668773" cy="338554"/>
          </a:xfrm>
          <a:prstGeom prst="rect">
            <a:avLst/>
          </a:prstGeom>
          <a:noFill/>
        </p:spPr>
        <p:txBody>
          <a:bodyPr wrap="none" rtlCol="0">
            <a:spAutoFit/>
          </a:bodyPr>
          <a:lstStyle/>
          <a:p>
            <a:r>
              <a:rPr lang="en-US" sz="1600" b="1" dirty="0">
                <a:latin typeface="+mn-lt"/>
              </a:rPr>
              <a:t>W</a:t>
            </a:r>
            <a:r>
              <a:rPr lang="en-US" sz="1600" b="1" baseline="-25000" dirty="0">
                <a:latin typeface="Symbol" panose="05050102010706020507" pitchFamily="18" charset="2"/>
              </a:rPr>
              <a:t>1</a:t>
            </a:r>
            <a:r>
              <a:rPr lang="en-US" sz="1600" b="1" baseline="-25000" dirty="0">
                <a:latin typeface="+mn-lt"/>
              </a:rPr>
              <a:t>q</a:t>
            </a:r>
            <a:r>
              <a:rPr lang="en-US" sz="1600" b="1" baseline="30000" dirty="0"/>
              <a:t>(1)</a:t>
            </a:r>
          </a:p>
        </p:txBody>
      </p:sp>
      <p:cxnSp>
        <p:nvCxnSpPr>
          <p:cNvPr id="98" name="Straight Connector 97">
            <a:extLst>
              <a:ext uri="{FF2B5EF4-FFF2-40B4-BE49-F238E27FC236}">
                <a16:creationId xmlns:a16="http://schemas.microsoft.com/office/drawing/2014/main" id="{E60D2C77-E34B-44DF-91E0-A906D1711A62}"/>
              </a:ext>
            </a:extLst>
          </p:cNvPr>
          <p:cNvCxnSpPr>
            <a:cxnSpLocks/>
            <a:endCxn id="156" idx="1"/>
          </p:cNvCxnSpPr>
          <p:nvPr/>
        </p:nvCxnSpPr>
        <p:spPr>
          <a:xfrm>
            <a:off x="1270859" y="2030690"/>
            <a:ext cx="1429576" cy="2287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4DA227-ACCB-4489-B80B-E2DBEEC37E64}"/>
              </a:ext>
            </a:extLst>
          </p:cNvPr>
          <p:cNvCxnSpPr>
            <a:cxnSpLocks/>
            <a:stCxn id="130" idx="6"/>
            <a:endCxn id="159" idx="1"/>
          </p:cNvCxnSpPr>
          <p:nvPr/>
        </p:nvCxnSpPr>
        <p:spPr>
          <a:xfrm>
            <a:off x="1264914" y="2010930"/>
            <a:ext cx="1435521" cy="4079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278D0AF-8991-4D0F-91E3-7CB9CF3EA424}"/>
              </a:ext>
            </a:extLst>
          </p:cNvPr>
          <p:cNvCxnSpPr>
            <a:cxnSpLocks/>
            <a:stCxn id="76" idx="6"/>
            <a:endCxn id="221" idx="1"/>
          </p:cNvCxnSpPr>
          <p:nvPr/>
        </p:nvCxnSpPr>
        <p:spPr>
          <a:xfrm>
            <a:off x="6246420" y="2010930"/>
            <a:ext cx="1407362" cy="2249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8DF2250-08D7-4D39-BCB0-662C27DF66C9}"/>
              </a:ext>
            </a:extLst>
          </p:cNvPr>
          <p:cNvCxnSpPr>
            <a:cxnSpLocks/>
            <a:stCxn id="76" idx="6"/>
            <a:endCxn id="224" idx="1"/>
          </p:cNvCxnSpPr>
          <p:nvPr/>
        </p:nvCxnSpPr>
        <p:spPr>
          <a:xfrm>
            <a:off x="6246420" y="2010930"/>
            <a:ext cx="1439053" cy="4035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549AE44-1F44-463D-99BC-ADDE308D1594}"/>
              </a:ext>
            </a:extLst>
          </p:cNvPr>
          <p:cNvCxnSpPr>
            <a:cxnSpLocks/>
            <a:stCxn id="86" idx="6"/>
            <a:endCxn id="218" idx="1"/>
          </p:cNvCxnSpPr>
          <p:nvPr/>
        </p:nvCxnSpPr>
        <p:spPr>
          <a:xfrm flipV="1">
            <a:off x="6246420" y="3139608"/>
            <a:ext cx="1373580" cy="2938014"/>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7A05EF0-DA5B-43BD-8FF4-9C26557A062D}"/>
              </a:ext>
            </a:extLst>
          </p:cNvPr>
          <p:cNvSpPr txBox="1"/>
          <p:nvPr/>
        </p:nvSpPr>
        <p:spPr>
          <a:xfrm>
            <a:off x="6782982" y="2254794"/>
            <a:ext cx="652743" cy="338554"/>
          </a:xfrm>
          <a:prstGeom prst="rect">
            <a:avLst/>
          </a:prstGeom>
          <a:noFill/>
        </p:spPr>
        <p:txBody>
          <a:bodyPr wrap="none" rtlCol="0">
            <a:spAutoFit/>
          </a:bodyPr>
          <a:lstStyle/>
          <a:p>
            <a:r>
              <a:rPr lang="en-US" sz="1600" b="1" dirty="0">
                <a:latin typeface="+mn-lt"/>
              </a:rPr>
              <a:t>W</a:t>
            </a:r>
            <a:r>
              <a:rPr lang="en-US" sz="1600" b="1" baseline="-25000" dirty="0"/>
              <a:t>01</a:t>
            </a:r>
            <a:r>
              <a:rPr lang="en-US" sz="1600" b="1" baseline="30000" dirty="0"/>
              <a:t>(L)</a:t>
            </a:r>
          </a:p>
        </p:txBody>
      </p:sp>
      <p:sp>
        <p:nvSpPr>
          <p:cNvPr id="115" name="TextBox 114">
            <a:extLst>
              <a:ext uri="{FF2B5EF4-FFF2-40B4-BE49-F238E27FC236}">
                <a16:creationId xmlns:a16="http://schemas.microsoft.com/office/drawing/2014/main" id="{68387789-FDDE-4B0C-A3C1-D9D0BB667C21}"/>
              </a:ext>
            </a:extLst>
          </p:cNvPr>
          <p:cNvSpPr txBox="1"/>
          <p:nvPr/>
        </p:nvSpPr>
        <p:spPr>
          <a:xfrm>
            <a:off x="6053851" y="3535865"/>
            <a:ext cx="649537" cy="338554"/>
          </a:xfrm>
          <a:prstGeom prst="rect">
            <a:avLst/>
          </a:prstGeom>
          <a:noFill/>
        </p:spPr>
        <p:txBody>
          <a:bodyPr wrap="none" rtlCol="0">
            <a:spAutoFit/>
          </a:bodyPr>
          <a:lstStyle/>
          <a:p>
            <a:r>
              <a:rPr lang="en-US" sz="1600" b="1" dirty="0">
                <a:latin typeface="+mn-lt"/>
              </a:rPr>
              <a:t>W</a:t>
            </a:r>
            <a:r>
              <a:rPr lang="en-US" sz="1600" b="1" baseline="-25000" dirty="0"/>
              <a:t>1k</a:t>
            </a:r>
            <a:r>
              <a:rPr lang="en-US" sz="1600" b="1" baseline="30000" dirty="0"/>
              <a:t>(L)</a:t>
            </a:r>
          </a:p>
        </p:txBody>
      </p:sp>
      <p:sp>
        <p:nvSpPr>
          <p:cNvPr id="116" name="TextBox 115">
            <a:extLst>
              <a:ext uri="{FF2B5EF4-FFF2-40B4-BE49-F238E27FC236}">
                <a16:creationId xmlns:a16="http://schemas.microsoft.com/office/drawing/2014/main" id="{06B6DF40-AA5E-4D0B-8B7C-4A6673B85664}"/>
              </a:ext>
            </a:extLst>
          </p:cNvPr>
          <p:cNvSpPr txBox="1"/>
          <p:nvPr/>
        </p:nvSpPr>
        <p:spPr>
          <a:xfrm>
            <a:off x="5941620" y="5168346"/>
            <a:ext cx="649537" cy="338554"/>
          </a:xfrm>
          <a:prstGeom prst="rect">
            <a:avLst/>
          </a:prstGeom>
          <a:noFill/>
        </p:spPr>
        <p:txBody>
          <a:bodyPr wrap="none" rtlCol="0">
            <a:spAutoFit/>
          </a:bodyPr>
          <a:lstStyle/>
          <a:p>
            <a:r>
              <a:rPr lang="en-US" sz="1600" b="1" dirty="0">
                <a:latin typeface="+mn-lt"/>
              </a:rPr>
              <a:t>W</a:t>
            </a:r>
            <a:r>
              <a:rPr lang="en-US" sz="1600" b="1" baseline="-25000" dirty="0"/>
              <a:t>1k</a:t>
            </a:r>
            <a:r>
              <a:rPr lang="en-US" sz="1600" b="1" baseline="30000" dirty="0"/>
              <a:t>(L)</a:t>
            </a:r>
          </a:p>
        </p:txBody>
      </p:sp>
      <p:cxnSp>
        <p:nvCxnSpPr>
          <p:cNvPr id="5" name="Straight Arrow Connector 4">
            <a:extLst>
              <a:ext uri="{FF2B5EF4-FFF2-40B4-BE49-F238E27FC236}">
                <a16:creationId xmlns:a16="http://schemas.microsoft.com/office/drawing/2014/main" id="{7D5E084F-9D15-4890-9113-93CF9D033F8D}"/>
              </a:ext>
            </a:extLst>
          </p:cNvPr>
          <p:cNvCxnSpPr>
            <a:cxnSpLocks/>
          </p:cNvCxnSpPr>
          <p:nvPr/>
        </p:nvCxnSpPr>
        <p:spPr>
          <a:xfrm>
            <a:off x="5470785" y="1143000"/>
            <a:ext cx="1232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EC921FC-5023-4589-A054-9A124ADE1295}"/>
              </a:ext>
            </a:extLst>
          </p:cNvPr>
          <p:cNvCxnSpPr>
            <a:cxnSpLocks/>
          </p:cNvCxnSpPr>
          <p:nvPr/>
        </p:nvCxnSpPr>
        <p:spPr>
          <a:xfrm flipH="1">
            <a:off x="2057400" y="1143000"/>
            <a:ext cx="12136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16E5A7-4BC5-47D0-B6B0-3E013B7A029C}"/>
              </a:ext>
            </a:extLst>
          </p:cNvPr>
          <p:cNvCxnSpPr/>
          <p:nvPr/>
        </p:nvCxnSpPr>
        <p:spPr>
          <a:xfrm>
            <a:off x="6703388" y="9144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5DD18A4-A279-4E3F-8F4C-FB8178AA1AD0}"/>
              </a:ext>
            </a:extLst>
          </p:cNvPr>
          <p:cNvCxnSpPr/>
          <p:nvPr/>
        </p:nvCxnSpPr>
        <p:spPr>
          <a:xfrm>
            <a:off x="2057400" y="874222"/>
            <a:ext cx="0" cy="457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46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a:t>
            </a:r>
          </a:p>
        </p:txBody>
      </p:sp>
      <p:sp>
        <p:nvSpPr>
          <p:cNvPr id="3" name="Content Placeholder 2"/>
          <p:cNvSpPr>
            <a:spLocks noGrp="1"/>
          </p:cNvSpPr>
          <p:nvPr>
            <p:ph idx="1"/>
          </p:nvPr>
        </p:nvSpPr>
        <p:spPr/>
        <p:txBody>
          <a:bodyPr/>
          <a:lstStyle/>
          <a:p>
            <a:r>
              <a:rPr lang="en-US" sz="2400" dirty="0"/>
              <a:t>There are p </a:t>
            </a:r>
            <a:r>
              <a:rPr lang="en-US" sz="2400" b="1" dirty="0"/>
              <a:t>Features</a:t>
            </a:r>
            <a:r>
              <a:rPr lang="en-US" sz="2400" dirty="0"/>
              <a:t> labelled </a:t>
            </a:r>
            <a:r>
              <a:rPr lang="en-US" sz="2400" dirty="0" err="1"/>
              <a:t>X</a:t>
            </a:r>
            <a:r>
              <a:rPr lang="en-US" sz="2400" baseline="-25000" dirty="0" err="1"/>
              <a:t>j</a:t>
            </a:r>
            <a:endParaRPr lang="en-US" sz="2400" baseline="-25000" dirty="0"/>
          </a:p>
          <a:p>
            <a:r>
              <a:rPr lang="en-US" sz="2400" dirty="0"/>
              <a:t>The k outcomes, or </a:t>
            </a:r>
            <a:r>
              <a:rPr lang="en-US" sz="2400" b="1" dirty="0"/>
              <a:t>Classes, </a:t>
            </a:r>
            <a:r>
              <a:rPr lang="en-US" sz="2400" dirty="0"/>
              <a:t>labelled </a:t>
            </a:r>
            <a:r>
              <a:rPr lang="en-US" sz="2400" dirty="0" err="1"/>
              <a:t>Y</a:t>
            </a:r>
            <a:r>
              <a:rPr lang="en-US" sz="2400" baseline="-25000" dirty="0" err="1"/>
              <a:t>k</a:t>
            </a:r>
            <a:endParaRPr lang="en-US" sz="2400" baseline="-25000" dirty="0"/>
          </a:p>
          <a:p>
            <a:r>
              <a:rPr lang="en-US" sz="2400" dirty="0"/>
              <a:t>There are  </a:t>
            </a:r>
            <a:r>
              <a:rPr lang="en-US" sz="2400" b="1" dirty="0"/>
              <a:t>Hidden Layers </a:t>
            </a:r>
            <a:r>
              <a:rPr lang="en-US" sz="2400" dirty="0"/>
              <a:t>denoted by </a:t>
            </a:r>
            <a:r>
              <a:rPr lang="en-US" sz="2400" baseline="30000" dirty="0"/>
              <a:t>(L)</a:t>
            </a:r>
          </a:p>
          <a:p>
            <a:r>
              <a:rPr lang="en-US" sz="2400" dirty="0"/>
              <a:t>There are q </a:t>
            </a:r>
            <a:r>
              <a:rPr lang="en-US" sz="2400" b="1" dirty="0"/>
              <a:t>Activation Nodes </a:t>
            </a:r>
            <a:r>
              <a:rPr lang="en-US" sz="2400" dirty="0"/>
              <a:t>a in the hidden layers. q can vary from layer to layer</a:t>
            </a:r>
          </a:p>
          <a:p>
            <a:r>
              <a:rPr lang="en-US" sz="2400" dirty="0"/>
              <a:t>The linear combinations of the prior weights and activation nodes are the </a:t>
            </a:r>
            <a:r>
              <a:rPr lang="en-US" sz="2400" b="1" dirty="0"/>
              <a:t>activation arguments </a:t>
            </a:r>
            <a:r>
              <a:rPr lang="en-US" sz="2400" dirty="0" err="1"/>
              <a:t>Z</a:t>
            </a:r>
            <a:r>
              <a:rPr lang="en-US" sz="2400" baseline="-25000" dirty="0" err="1"/>
              <a:t>i,j</a:t>
            </a:r>
            <a:endParaRPr lang="en-US" sz="2400" baseline="-25000" dirty="0"/>
          </a:p>
          <a:p>
            <a:r>
              <a:rPr lang="en-US" sz="2400" dirty="0"/>
              <a:t>The activation function is the </a:t>
            </a:r>
            <a:r>
              <a:rPr lang="en-US" sz="2400" b="1" dirty="0"/>
              <a:t>sigmoid function</a:t>
            </a:r>
            <a:r>
              <a:rPr lang="en-US" sz="2400" dirty="0"/>
              <a:t>, g(z) with a threshold 0.5. </a:t>
            </a:r>
          </a:p>
          <a:p>
            <a:r>
              <a:rPr lang="en-US" sz="2400" dirty="0"/>
              <a:t>Each layer has a constant term or a </a:t>
            </a:r>
            <a:r>
              <a:rPr lang="en-US" sz="2400" b="1" dirty="0"/>
              <a:t>Bias</a:t>
            </a:r>
          </a:p>
          <a:p>
            <a:r>
              <a:rPr lang="en-US" sz="2400" dirty="0"/>
              <a:t>There are n </a:t>
            </a:r>
            <a:r>
              <a:rPr lang="en-US" sz="2400" b="1" dirty="0"/>
              <a:t>Samples</a:t>
            </a:r>
            <a:r>
              <a:rPr lang="en-US" sz="2400" dirty="0"/>
              <a:t> (</a:t>
            </a:r>
            <a:r>
              <a:rPr lang="en-US" sz="2400" dirty="0" err="1"/>
              <a:t>X</a:t>
            </a:r>
            <a:r>
              <a:rPr lang="en-US" sz="2400" baseline="-25000" dirty="0" err="1"/>
              <a:t>jn</a:t>
            </a:r>
            <a:r>
              <a:rPr lang="en-US" sz="2400" dirty="0" err="1"/>
              <a:t>,Y</a:t>
            </a:r>
            <a:r>
              <a:rPr lang="en-US" sz="2400" baseline="-25000" dirty="0" err="1"/>
              <a:t>n</a:t>
            </a:r>
            <a:r>
              <a:rPr lang="en-US" sz="2400" dirty="0"/>
              <a:t>)</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7</a:t>
            </a:fld>
            <a:endParaRPr lang="en-US" altLang="en-US"/>
          </a:p>
        </p:txBody>
      </p:sp>
    </p:spTree>
    <p:extLst>
      <p:ext uri="{BB962C8B-B14F-4D97-AF65-F5344CB8AC3E}">
        <p14:creationId xmlns:p14="http://schemas.microsoft.com/office/powerpoint/2010/main" val="30083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Activation</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8</a:t>
            </a:fld>
            <a:endParaRPr lang="en-US" altLang="en-US" dirty="0"/>
          </a:p>
        </p:txBody>
      </p:sp>
      <p:grpSp>
        <p:nvGrpSpPr>
          <p:cNvPr id="5" name="Group 4"/>
          <p:cNvGrpSpPr/>
          <p:nvPr/>
        </p:nvGrpSpPr>
        <p:grpSpPr>
          <a:xfrm>
            <a:off x="3354982" y="2745556"/>
            <a:ext cx="4495070" cy="3581628"/>
            <a:chOff x="2438400" y="2971800"/>
            <a:chExt cx="3200400" cy="2657852"/>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9354" t="14943" r="3076" b="2298"/>
            <a:stretch/>
          </p:blipFill>
          <p:spPr>
            <a:xfrm>
              <a:off x="2438400" y="3114040"/>
              <a:ext cx="3017520" cy="2194560"/>
            </a:xfrm>
            <a:prstGeom prst="rect">
              <a:avLst/>
            </a:prstGeom>
          </p:spPr>
        </p:pic>
        <p:cxnSp>
          <p:nvCxnSpPr>
            <p:cNvPr id="7" name="Straight Connector 6"/>
            <p:cNvCxnSpPr/>
            <p:nvPr/>
          </p:nvCxnSpPr>
          <p:spPr>
            <a:xfrm>
              <a:off x="3124200" y="3949700"/>
              <a:ext cx="2514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455920" y="3200400"/>
              <a:ext cx="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55920" y="4211320"/>
              <a:ext cx="0" cy="5892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09204" y="5260320"/>
              <a:ext cx="1018420" cy="369332"/>
            </a:xfrm>
            <a:prstGeom prst="rect">
              <a:avLst/>
            </a:prstGeom>
            <a:noFill/>
          </p:spPr>
          <p:txBody>
            <a:bodyPr wrap="none" rtlCol="0">
              <a:spAutoFit/>
            </a:bodyPr>
            <a:lstStyle/>
            <a:p>
              <a:r>
                <a:rPr lang="en-US" dirty="0"/>
                <a:t>Predict 0</a:t>
              </a:r>
            </a:p>
          </p:txBody>
        </p:sp>
        <p:sp>
          <p:nvSpPr>
            <p:cNvPr id="11" name="TextBox 10"/>
            <p:cNvSpPr txBox="1"/>
            <p:nvPr/>
          </p:nvSpPr>
          <p:spPr>
            <a:xfrm>
              <a:off x="4132342" y="4953000"/>
              <a:ext cx="287258" cy="338554"/>
            </a:xfrm>
            <a:prstGeom prst="rect">
              <a:avLst/>
            </a:prstGeom>
            <a:noFill/>
          </p:spPr>
          <p:txBody>
            <a:bodyPr wrap="none" rtlCol="0">
              <a:spAutoFit/>
            </a:bodyPr>
            <a:lstStyle/>
            <a:p>
              <a:r>
                <a:rPr lang="en-US" sz="1600" dirty="0"/>
                <a:t>^</a:t>
              </a:r>
            </a:p>
          </p:txBody>
        </p:sp>
        <p:cxnSp>
          <p:nvCxnSpPr>
            <p:cNvPr id="12" name="Straight Connector 11"/>
            <p:cNvCxnSpPr/>
            <p:nvPr/>
          </p:nvCxnSpPr>
          <p:spPr>
            <a:xfrm flipV="1">
              <a:off x="4275971" y="2971800"/>
              <a:ext cx="0" cy="2438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1"/>
            </p:cNvCxnSpPr>
            <p:nvPr/>
          </p:nvCxnSpPr>
          <p:spPr>
            <a:xfrm flipH="1">
              <a:off x="3429000" y="5122277"/>
              <a:ext cx="70334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19600" y="5122277"/>
              <a:ext cx="68815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48508" y="5225534"/>
              <a:ext cx="1018420" cy="369332"/>
            </a:xfrm>
            <a:prstGeom prst="rect">
              <a:avLst/>
            </a:prstGeom>
            <a:noFill/>
          </p:spPr>
          <p:txBody>
            <a:bodyPr wrap="none" rtlCol="0">
              <a:spAutoFit/>
            </a:bodyPr>
            <a:lstStyle/>
            <a:p>
              <a:r>
                <a:rPr lang="en-US" dirty="0"/>
                <a:t>Predict 1</a:t>
              </a:r>
            </a:p>
          </p:txBody>
        </p:sp>
      </p:grpSp>
      <p:sp>
        <p:nvSpPr>
          <p:cNvPr id="16" name="Content Placeholder 2"/>
          <p:cNvSpPr>
            <a:spLocks noGrp="1"/>
          </p:cNvSpPr>
          <p:nvPr>
            <p:ph idx="1"/>
          </p:nvPr>
        </p:nvSpPr>
        <p:spPr>
          <a:xfrm>
            <a:off x="422572" y="960437"/>
            <a:ext cx="8325964" cy="4906963"/>
          </a:xfrm>
        </p:spPr>
        <p:txBody>
          <a:bodyPr/>
          <a:lstStyle/>
          <a:p>
            <a:pPr marL="0" indent="0">
              <a:spcBef>
                <a:spcPts val="0"/>
              </a:spcBef>
              <a:buNone/>
            </a:pPr>
            <a:r>
              <a:rPr lang="en-US" dirty="0"/>
              <a:t>In general, there are only 2 outputs for a neuron</a:t>
            </a:r>
          </a:p>
          <a:p>
            <a:pPr>
              <a:spcBef>
                <a:spcPts val="0"/>
              </a:spcBef>
            </a:pPr>
            <a:r>
              <a:rPr lang="en-US" dirty="0"/>
              <a:t>The output is either a “1” (electric pulse) or a “0” (no electric pulse)</a:t>
            </a:r>
          </a:p>
          <a:p>
            <a:pPr>
              <a:spcBef>
                <a:spcPts val="0"/>
              </a:spcBef>
            </a:pPr>
            <a:r>
              <a:rPr lang="en-US" dirty="0"/>
              <a:t>The response is more like a sigmoid function than a linear function</a:t>
            </a:r>
          </a:p>
          <a:p>
            <a:pPr>
              <a:spcBef>
                <a:spcPts val="0"/>
              </a:spcBef>
            </a:pPr>
            <a:endParaRPr lang="en-US" dirty="0"/>
          </a:p>
          <a:p>
            <a:pPr marL="0" indent="0">
              <a:spcBef>
                <a:spcPts val="0"/>
              </a:spcBef>
              <a:buNone/>
            </a:pPr>
            <a:r>
              <a:rPr lang="en-US" dirty="0"/>
              <a:t>Sigmoid Function</a:t>
            </a:r>
          </a:p>
          <a:p>
            <a:pPr marL="0" indent="0">
              <a:spcBef>
                <a:spcPts val="0"/>
              </a:spcBef>
              <a:buNone/>
            </a:pPr>
            <a:endParaRPr lang="en-US" dirty="0"/>
          </a:p>
          <a:p>
            <a:pPr marL="0" indent="0">
              <a:spcBef>
                <a:spcPts val="0"/>
              </a:spcBef>
              <a:buNone/>
            </a:pPr>
            <a:endParaRPr lang="en-US" dirty="0"/>
          </a:p>
          <a:p>
            <a:pPr marL="0" indent="0">
              <a:spcBef>
                <a:spcPts val="0"/>
              </a:spcBef>
              <a:buNone/>
            </a:pPr>
            <a:r>
              <a:rPr lang="en-US" sz="2400" dirty="0"/>
              <a:t>z =    </a:t>
            </a:r>
            <a:r>
              <a:rPr lang="en-US" sz="2400" dirty="0" err="1"/>
              <a:t>e</a:t>
            </a:r>
            <a:r>
              <a:rPr lang="en-US" sz="2400" baseline="30000" dirty="0" err="1"/>
              <a:t>y</a:t>
            </a:r>
            <a:endParaRPr lang="en-US" sz="2400" dirty="0"/>
          </a:p>
          <a:p>
            <a:pPr marL="0" indent="0">
              <a:spcBef>
                <a:spcPts val="0"/>
              </a:spcBef>
              <a:buNone/>
            </a:pPr>
            <a:r>
              <a:rPr lang="en-US" sz="2400" dirty="0"/>
              <a:t>      1 + </a:t>
            </a:r>
            <a:r>
              <a:rPr lang="en-US" sz="2400" dirty="0" err="1"/>
              <a:t>e</a:t>
            </a:r>
            <a:r>
              <a:rPr lang="en-US" sz="2400" baseline="30000" dirty="0" err="1"/>
              <a:t>y</a:t>
            </a:r>
            <a:endParaRPr lang="en-US" sz="2400" baseline="30000" dirty="0"/>
          </a:p>
          <a:p>
            <a:pPr marL="0" indent="0">
              <a:spcBef>
                <a:spcPts val="0"/>
              </a:spcBef>
              <a:buNone/>
            </a:pPr>
            <a:endParaRPr lang="en-US" sz="2400" dirty="0"/>
          </a:p>
          <a:p>
            <a:pPr marL="0" indent="0">
              <a:spcBef>
                <a:spcPts val="0"/>
              </a:spcBef>
              <a:buNone/>
            </a:pPr>
            <a:endParaRPr lang="en-US" sz="2400" dirty="0"/>
          </a:p>
          <a:p>
            <a:pPr marL="0" indent="0">
              <a:spcBef>
                <a:spcPts val="0"/>
              </a:spcBef>
              <a:buNone/>
            </a:pPr>
            <a:r>
              <a:rPr lang="en-US" sz="2400" dirty="0"/>
              <a:t>Where y = </a:t>
            </a:r>
            <a:r>
              <a:rPr lang="en-US" sz="2400" dirty="0">
                <a:latin typeface="Symbol" panose="05050102010706020507" pitchFamily="18" charset="2"/>
              </a:rPr>
              <a:t>b</a:t>
            </a:r>
            <a:r>
              <a:rPr lang="en-US" sz="2400" baseline="-25000" dirty="0"/>
              <a:t>0</a:t>
            </a:r>
            <a:r>
              <a:rPr lang="en-US" sz="2400" dirty="0"/>
              <a:t>  +  </a:t>
            </a:r>
            <a:r>
              <a:rPr lang="en-US" sz="2400" dirty="0">
                <a:latin typeface="Symbol" panose="05050102010706020507" pitchFamily="18" charset="2"/>
              </a:rPr>
              <a:t>b</a:t>
            </a:r>
            <a:r>
              <a:rPr lang="en-US" sz="2400" baseline="-25000" dirty="0"/>
              <a:t>1</a:t>
            </a:r>
            <a:r>
              <a:rPr lang="en-US" sz="2400" dirty="0"/>
              <a:t>x</a:t>
            </a:r>
            <a:r>
              <a:rPr lang="en-US" sz="2400" baseline="-25000" dirty="0"/>
              <a:t>1 </a:t>
            </a:r>
            <a:r>
              <a:rPr lang="en-US" sz="2400" dirty="0"/>
              <a:t>+ …</a:t>
            </a:r>
          </a:p>
          <a:p>
            <a:pPr marL="0" indent="0">
              <a:spcBef>
                <a:spcPts val="0"/>
              </a:spcBef>
              <a:buNone/>
            </a:pPr>
            <a:endParaRPr lang="en-US" sz="2400" dirty="0"/>
          </a:p>
          <a:p>
            <a:pPr marL="0" indent="0">
              <a:spcBef>
                <a:spcPts val="0"/>
              </a:spcBef>
              <a:buNone/>
            </a:pPr>
            <a:endParaRPr lang="en-US" sz="2400" dirty="0"/>
          </a:p>
          <a:p>
            <a:pPr marL="0" indent="0">
              <a:spcBef>
                <a:spcPts val="0"/>
              </a:spcBef>
              <a:buNone/>
            </a:pPr>
            <a:endParaRPr lang="en-US" dirty="0"/>
          </a:p>
          <a:p>
            <a:pPr lvl="1">
              <a:spcBef>
                <a:spcPts val="0"/>
              </a:spcBef>
            </a:pPr>
            <a:endParaRPr lang="en-US" dirty="0"/>
          </a:p>
          <a:p>
            <a:pPr lvl="1">
              <a:spcBef>
                <a:spcPts val="0"/>
              </a:spcBef>
            </a:pPr>
            <a:endParaRPr lang="en-US" dirty="0"/>
          </a:p>
          <a:p>
            <a:pPr lvl="1">
              <a:spcBef>
                <a:spcPts val="0"/>
              </a:spcBef>
            </a:pPr>
            <a:endParaRPr lang="en-US" dirty="0"/>
          </a:p>
        </p:txBody>
      </p:sp>
      <p:cxnSp>
        <p:nvCxnSpPr>
          <p:cNvPr id="4" name="Straight Connector 3"/>
          <p:cNvCxnSpPr/>
          <p:nvPr/>
        </p:nvCxnSpPr>
        <p:spPr>
          <a:xfrm>
            <a:off x="838200" y="3581400"/>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50052" y="3581400"/>
            <a:ext cx="521297" cy="369332"/>
          </a:xfrm>
          <a:prstGeom prst="rect">
            <a:avLst/>
          </a:prstGeom>
          <a:noFill/>
        </p:spPr>
        <p:txBody>
          <a:bodyPr wrap="none" rtlCol="0">
            <a:spAutoFit/>
          </a:bodyPr>
          <a:lstStyle/>
          <a:p>
            <a:r>
              <a:rPr lang="cy-GB" dirty="0"/>
              <a:t>z=1</a:t>
            </a:r>
            <a:endParaRPr lang="en-US" dirty="0"/>
          </a:p>
        </p:txBody>
      </p:sp>
      <p:sp>
        <p:nvSpPr>
          <p:cNvPr id="20" name="TextBox 19"/>
          <p:cNvSpPr txBox="1"/>
          <p:nvPr/>
        </p:nvSpPr>
        <p:spPr>
          <a:xfrm>
            <a:off x="7848600" y="4583668"/>
            <a:ext cx="521297" cy="369332"/>
          </a:xfrm>
          <a:prstGeom prst="rect">
            <a:avLst/>
          </a:prstGeom>
          <a:noFill/>
        </p:spPr>
        <p:txBody>
          <a:bodyPr wrap="none" rtlCol="0">
            <a:spAutoFit/>
          </a:bodyPr>
          <a:lstStyle/>
          <a:p>
            <a:r>
              <a:rPr lang="cy-GB" dirty="0"/>
              <a:t>z=0</a:t>
            </a:r>
            <a:endParaRPr lang="en-US" dirty="0"/>
          </a:p>
        </p:txBody>
      </p:sp>
      <p:sp>
        <p:nvSpPr>
          <p:cNvPr id="19" name="TextBox 18"/>
          <p:cNvSpPr txBox="1"/>
          <p:nvPr/>
        </p:nvSpPr>
        <p:spPr>
          <a:xfrm>
            <a:off x="3505200" y="3886200"/>
            <a:ext cx="295274" cy="369332"/>
          </a:xfrm>
          <a:prstGeom prst="rect">
            <a:avLst/>
          </a:prstGeom>
          <a:solidFill>
            <a:schemeClr val="bg1"/>
          </a:solidFill>
        </p:spPr>
        <p:txBody>
          <a:bodyPr wrap="none" rtlCol="0">
            <a:spAutoFit/>
          </a:bodyPr>
          <a:lstStyle/>
          <a:p>
            <a:r>
              <a:rPr lang="en-US" dirty="0"/>
              <a:t>a</a:t>
            </a:r>
          </a:p>
        </p:txBody>
      </p:sp>
      <p:sp>
        <p:nvSpPr>
          <p:cNvPr id="3" name="TextBox 2"/>
          <p:cNvSpPr txBox="1"/>
          <p:nvPr/>
        </p:nvSpPr>
        <p:spPr>
          <a:xfrm>
            <a:off x="5774783" y="5488243"/>
            <a:ext cx="288862" cy="369332"/>
          </a:xfrm>
          <a:prstGeom prst="rect">
            <a:avLst/>
          </a:prstGeom>
          <a:solidFill>
            <a:schemeClr val="bg1"/>
          </a:solidFill>
        </p:spPr>
        <p:txBody>
          <a:bodyPr wrap="none" rtlCol="0">
            <a:spAutoFit/>
          </a:bodyPr>
          <a:lstStyle/>
          <a:p>
            <a:r>
              <a:rPr lang="en-US" dirty="0"/>
              <a:t>y</a:t>
            </a:r>
          </a:p>
        </p:txBody>
      </p:sp>
    </p:spTree>
    <p:extLst>
      <p:ext uri="{BB962C8B-B14F-4D97-AF65-F5344CB8AC3E}">
        <p14:creationId xmlns:p14="http://schemas.microsoft.com/office/powerpoint/2010/main" val="1528217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Gate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9</a:t>
            </a:fld>
            <a:endParaRPr lang="en-US" altLang="en-US"/>
          </a:p>
        </p:txBody>
      </p:sp>
      <p:grpSp>
        <p:nvGrpSpPr>
          <p:cNvPr id="16" name="Group 15"/>
          <p:cNvGrpSpPr/>
          <p:nvPr/>
        </p:nvGrpSpPr>
        <p:grpSpPr>
          <a:xfrm>
            <a:off x="1905000" y="1905000"/>
            <a:ext cx="762000" cy="762000"/>
            <a:chOff x="1905000" y="1905000"/>
            <a:chExt cx="762000" cy="762000"/>
          </a:xfrm>
        </p:grpSpPr>
        <p:sp>
          <p:nvSpPr>
            <p:cNvPr id="7" name="Oval 6"/>
            <p:cNvSpPr/>
            <p:nvPr/>
          </p:nvSpPr>
          <p:spPr>
            <a:xfrm>
              <a:off x="1905000" y="19050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8739" y="1905000"/>
              <a:ext cx="502061" cy="584775"/>
            </a:xfrm>
            <a:prstGeom prst="rect">
              <a:avLst/>
            </a:prstGeom>
            <a:noFill/>
          </p:spPr>
          <p:txBody>
            <a:bodyPr wrap="none" rtlCol="0">
              <a:spAutoFit/>
            </a:bodyPr>
            <a:lstStyle/>
            <a:p>
              <a:r>
                <a:rPr lang="en-US" sz="3200" dirty="0"/>
                <a:t>x</a:t>
              </a:r>
              <a:r>
                <a:rPr lang="en-US" sz="3200" baseline="-25000" dirty="0"/>
                <a:t>1</a:t>
              </a:r>
            </a:p>
          </p:txBody>
        </p:sp>
      </p:grpSp>
      <p:grpSp>
        <p:nvGrpSpPr>
          <p:cNvPr id="15" name="Group 14"/>
          <p:cNvGrpSpPr/>
          <p:nvPr/>
        </p:nvGrpSpPr>
        <p:grpSpPr>
          <a:xfrm>
            <a:off x="1905000" y="2819400"/>
            <a:ext cx="762000" cy="762000"/>
            <a:chOff x="1905000" y="2819400"/>
            <a:chExt cx="762000" cy="762000"/>
          </a:xfrm>
        </p:grpSpPr>
        <p:sp>
          <p:nvSpPr>
            <p:cNvPr id="10" name="Oval 9"/>
            <p:cNvSpPr/>
            <p:nvPr/>
          </p:nvSpPr>
          <p:spPr>
            <a:xfrm>
              <a:off x="1905000" y="28194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88739" y="2819400"/>
              <a:ext cx="502061" cy="584775"/>
            </a:xfrm>
            <a:prstGeom prst="rect">
              <a:avLst/>
            </a:prstGeom>
            <a:noFill/>
          </p:spPr>
          <p:txBody>
            <a:bodyPr wrap="none" rtlCol="0">
              <a:spAutoFit/>
            </a:bodyPr>
            <a:lstStyle/>
            <a:p>
              <a:r>
                <a:rPr lang="en-US" sz="3200" dirty="0"/>
                <a:t>x</a:t>
              </a:r>
              <a:r>
                <a:rPr lang="en-US" sz="3200" baseline="-25000" dirty="0"/>
                <a:t>2</a:t>
              </a:r>
            </a:p>
          </p:txBody>
        </p:sp>
      </p:grpSp>
      <p:grpSp>
        <p:nvGrpSpPr>
          <p:cNvPr id="5" name="Group 4"/>
          <p:cNvGrpSpPr/>
          <p:nvPr/>
        </p:nvGrpSpPr>
        <p:grpSpPr>
          <a:xfrm>
            <a:off x="3886200" y="2209800"/>
            <a:ext cx="762000" cy="807720"/>
            <a:chOff x="3886200" y="2209800"/>
            <a:chExt cx="762000" cy="807720"/>
          </a:xfrm>
        </p:grpSpPr>
        <p:sp>
          <p:nvSpPr>
            <p:cNvPr id="13" name="Oval 12"/>
            <p:cNvSpPr/>
            <p:nvPr/>
          </p:nvSpPr>
          <p:spPr>
            <a:xfrm>
              <a:off x="3886200" y="225552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069939" y="2209800"/>
              <a:ext cx="385042" cy="584775"/>
            </a:xfrm>
            <a:prstGeom prst="rect">
              <a:avLst/>
            </a:prstGeom>
            <a:noFill/>
          </p:spPr>
          <p:txBody>
            <a:bodyPr wrap="none" rtlCol="0">
              <a:spAutoFit/>
            </a:bodyPr>
            <a:lstStyle/>
            <a:p>
              <a:r>
                <a:rPr lang="en-US" sz="4800" baseline="-25000" dirty="0"/>
                <a:t>Ŷ</a:t>
              </a:r>
            </a:p>
          </p:txBody>
        </p:sp>
      </p:grpSp>
      <p:sp>
        <p:nvSpPr>
          <p:cNvPr id="23" name="TextBox 22"/>
          <p:cNvSpPr txBox="1"/>
          <p:nvPr/>
        </p:nvSpPr>
        <p:spPr>
          <a:xfrm>
            <a:off x="4983480" y="2369403"/>
            <a:ext cx="3326552" cy="830997"/>
          </a:xfrm>
          <a:prstGeom prst="rect">
            <a:avLst/>
          </a:prstGeom>
          <a:noFill/>
        </p:spPr>
        <p:txBody>
          <a:bodyPr wrap="none" rtlCol="0">
            <a:spAutoFit/>
          </a:bodyPr>
          <a:lstStyle/>
          <a:p>
            <a:r>
              <a:rPr lang="en-US" sz="2400" dirty="0"/>
              <a:t>Ŷ = g(</a:t>
            </a:r>
            <a:r>
              <a:rPr lang="en-US" sz="2400" dirty="0">
                <a:latin typeface="Symbol" panose="05050102010706020507" pitchFamily="18" charset="2"/>
              </a:rPr>
              <a:t>b</a:t>
            </a:r>
            <a:r>
              <a:rPr lang="en-US" sz="2400" baseline="-25000" dirty="0"/>
              <a:t>0</a:t>
            </a:r>
            <a:r>
              <a:rPr lang="en-US" sz="2400" dirty="0"/>
              <a:t> + </a:t>
            </a:r>
            <a:r>
              <a:rPr lang="en-US" sz="2400" dirty="0">
                <a:latin typeface="Symbol" panose="05050102010706020507" pitchFamily="18" charset="2"/>
              </a:rPr>
              <a:t>b</a:t>
            </a:r>
            <a:r>
              <a:rPr lang="en-US" sz="2400" baseline="-25000" dirty="0"/>
              <a:t>1 </a:t>
            </a:r>
            <a:r>
              <a:rPr lang="en-US" sz="2400" dirty="0"/>
              <a:t>* X</a:t>
            </a:r>
            <a:r>
              <a:rPr lang="en-US" sz="2400" baseline="-25000" dirty="0"/>
              <a:t>1</a:t>
            </a:r>
            <a:r>
              <a:rPr lang="en-US" sz="2400" dirty="0"/>
              <a:t>+ </a:t>
            </a:r>
            <a:r>
              <a:rPr lang="en-US" sz="2400" dirty="0">
                <a:latin typeface="Symbol" panose="05050102010706020507" pitchFamily="18" charset="2"/>
              </a:rPr>
              <a:t>b</a:t>
            </a:r>
            <a:r>
              <a:rPr lang="en-US" sz="2400" baseline="-25000" dirty="0"/>
              <a:t>2 </a:t>
            </a:r>
            <a:r>
              <a:rPr lang="en-US" sz="2400" dirty="0"/>
              <a:t>* X</a:t>
            </a:r>
            <a:r>
              <a:rPr lang="en-US" sz="2400" baseline="-25000" dirty="0"/>
              <a:t>2</a:t>
            </a:r>
            <a:r>
              <a:rPr lang="en-US" sz="2400" dirty="0"/>
              <a:t>)</a:t>
            </a:r>
          </a:p>
          <a:p>
            <a:r>
              <a:rPr lang="en-US" sz="2400" dirty="0"/>
              <a:t>   </a:t>
            </a:r>
          </a:p>
        </p:txBody>
      </p:sp>
      <p:sp>
        <p:nvSpPr>
          <p:cNvPr id="26" name="TextBox 25"/>
          <p:cNvSpPr txBox="1"/>
          <p:nvPr/>
        </p:nvSpPr>
        <p:spPr>
          <a:xfrm>
            <a:off x="3080735" y="1411228"/>
            <a:ext cx="611065"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0</a:t>
            </a:r>
            <a:r>
              <a:rPr lang="en-US" dirty="0"/>
              <a:t>  =</a:t>
            </a:r>
          </a:p>
        </p:txBody>
      </p:sp>
      <p:sp>
        <p:nvSpPr>
          <p:cNvPr id="27" name="TextBox 26"/>
          <p:cNvSpPr txBox="1"/>
          <p:nvPr/>
        </p:nvSpPr>
        <p:spPr>
          <a:xfrm>
            <a:off x="2667000" y="2373868"/>
            <a:ext cx="593432"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1 </a:t>
            </a:r>
            <a:r>
              <a:rPr lang="en-US" dirty="0"/>
              <a:t>= </a:t>
            </a:r>
          </a:p>
        </p:txBody>
      </p:sp>
      <p:sp>
        <p:nvSpPr>
          <p:cNvPr id="28" name="TextBox 27"/>
          <p:cNvSpPr txBox="1"/>
          <p:nvPr/>
        </p:nvSpPr>
        <p:spPr>
          <a:xfrm>
            <a:off x="2819400" y="2983468"/>
            <a:ext cx="593432"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2 </a:t>
            </a:r>
            <a:r>
              <a:rPr lang="en-US" dirty="0"/>
              <a:t>= </a:t>
            </a:r>
          </a:p>
        </p:txBody>
      </p:sp>
      <p:graphicFrame>
        <p:nvGraphicFramePr>
          <p:cNvPr id="29" name="Table 28"/>
          <p:cNvGraphicFramePr>
            <a:graphicFrameLocks noGrp="1"/>
          </p:cNvGraphicFramePr>
          <p:nvPr/>
        </p:nvGraphicFramePr>
        <p:xfrm>
          <a:off x="5486400" y="3966071"/>
          <a:ext cx="2778582" cy="2430194"/>
        </p:xfrm>
        <a:graphic>
          <a:graphicData uri="http://schemas.openxmlformats.org/drawingml/2006/table">
            <a:tbl>
              <a:tblPr firstRow="1" bandRow="1">
                <a:tableStyleId>{5C22544A-7EE6-4342-B048-85BDC9FD1C3A}</a:tableStyleId>
              </a:tblPr>
              <a:tblGrid>
                <a:gridCol w="926194">
                  <a:extLst>
                    <a:ext uri="{9D8B030D-6E8A-4147-A177-3AD203B41FA5}">
                      <a16:colId xmlns:a16="http://schemas.microsoft.com/office/drawing/2014/main" val="20000"/>
                    </a:ext>
                  </a:extLst>
                </a:gridCol>
                <a:gridCol w="926194">
                  <a:extLst>
                    <a:ext uri="{9D8B030D-6E8A-4147-A177-3AD203B41FA5}">
                      <a16:colId xmlns:a16="http://schemas.microsoft.com/office/drawing/2014/main" val="20001"/>
                    </a:ext>
                  </a:extLst>
                </a:gridCol>
                <a:gridCol w="926194">
                  <a:extLst>
                    <a:ext uri="{9D8B030D-6E8A-4147-A177-3AD203B41FA5}">
                      <a16:colId xmlns:a16="http://schemas.microsoft.com/office/drawing/2014/main" val="20002"/>
                    </a:ext>
                  </a:extLst>
                </a:gridCol>
              </a:tblGrid>
              <a:tr h="601394">
                <a:tc>
                  <a:txBody>
                    <a:bodyPr/>
                    <a:lstStyle/>
                    <a:p>
                      <a:pPr algn="ctr"/>
                      <a:r>
                        <a:rPr lang="en-US" sz="2400" dirty="0"/>
                        <a:t>X</a:t>
                      </a:r>
                      <a:r>
                        <a:rPr lang="en-US" sz="2400" baseline="-25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X</a:t>
                      </a:r>
                      <a:r>
                        <a:rPr lang="en-US" sz="2400" baseline="-25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5103">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5103">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5103">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5103">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40" name="Group 39"/>
          <p:cNvGrpSpPr/>
          <p:nvPr/>
        </p:nvGrpSpPr>
        <p:grpSpPr>
          <a:xfrm>
            <a:off x="685800" y="3837662"/>
            <a:ext cx="3200400" cy="2657852"/>
            <a:chOff x="2438400" y="2971800"/>
            <a:chExt cx="3200400" cy="2657852"/>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49354" t="14943" r="3076" b="2298"/>
            <a:stretch/>
          </p:blipFill>
          <p:spPr>
            <a:xfrm>
              <a:off x="2438400" y="3114040"/>
              <a:ext cx="3017520" cy="2194560"/>
            </a:xfrm>
            <a:prstGeom prst="rect">
              <a:avLst/>
            </a:prstGeom>
          </p:spPr>
        </p:pic>
        <p:cxnSp>
          <p:nvCxnSpPr>
            <p:cNvPr id="31" name="Straight Connector 30"/>
            <p:cNvCxnSpPr/>
            <p:nvPr/>
          </p:nvCxnSpPr>
          <p:spPr>
            <a:xfrm>
              <a:off x="3124200" y="3949700"/>
              <a:ext cx="2514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455920" y="3200400"/>
              <a:ext cx="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455920" y="4211320"/>
              <a:ext cx="0" cy="5892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09204" y="5260320"/>
              <a:ext cx="1018420" cy="369332"/>
            </a:xfrm>
            <a:prstGeom prst="rect">
              <a:avLst/>
            </a:prstGeom>
            <a:noFill/>
          </p:spPr>
          <p:txBody>
            <a:bodyPr wrap="none" rtlCol="0">
              <a:spAutoFit/>
            </a:bodyPr>
            <a:lstStyle/>
            <a:p>
              <a:r>
                <a:rPr lang="en-US" dirty="0"/>
                <a:t>Predict 0</a:t>
              </a:r>
            </a:p>
          </p:txBody>
        </p:sp>
        <p:sp>
          <p:nvSpPr>
            <p:cNvPr id="35" name="TextBox 34"/>
            <p:cNvSpPr txBox="1"/>
            <p:nvPr/>
          </p:nvSpPr>
          <p:spPr>
            <a:xfrm>
              <a:off x="4132342" y="4953000"/>
              <a:ext cx="287258" cy="338554"/>
            </a:xfrm>
            <a:prstGeom prst="rect">
              <a:avLst/>
            </a:prstGeom>
            <a:noFill/>
          </p:spPr>
          <p:txBody>
            <a:bodyPr wrap="none" rtlCol="0">
              <a:spAutoFit/>
            </a:bodyPr>
            <a:lstStyle/>
            <a:p>
              <a:r>
                <a:rPr lang="en-US" sz="1600" dirty="0"/>
                <a:t>^</a:t>
              </a:r>
            </a:p>
          </p:txBody>
        </p:sp>
        <p:cxnSp>
          <p:nvCxnSpPr>
            <p:cNvPr id="36" name="Straight Connector 35"/>
            <p:cNvCxnSpPr/>
            <p:nvPr/>
          </p:nvCxnSpPr>
          <p:spPr>
            <a:xfrm flipV="1">
              <a:off x="4275971" y="2971800"/>
              <a:ext cx="0" cy="2438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5" idx="1"/>
            </p:cNvCxnSpPr>
            <p:nvPr/>
          </p:nvCxnSpPr>
          <p:spPr>
            <a:xfrm flipH="1">
              <a:off x="3429000" y="5122277"/>
              <a:ext cx="70334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419600" y="5122277"/>
              <a:ext cx="68815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448508" y="5225534"/>
              <a:ext cx="1018420" cy="369332"/>
            </a:xfrm>
            <a:prstGeom prst="rect">
              <a:avLst/>
            </a:prstGeom>
            <a:noFill/>
          </p:spPr>
          <p:txBody>
            <a:bodyPr wrap="none" rtlCol="0">
              <a:spAutoFit/>
            </a:bodyPr>
            <a:lstStyle/>
            <a:p>
              <a:r>
                <a:rPr lang="en-US" dirty="0"/>
                <a:t>Predict 1</a:t>
              </a:r>
            </a:p>
          </p:txBody>
        </p:sp>
      </p:grpSp>
      <p:grpSp>
        <p:nvGrpSpPr>
          <p:cNvPr id="3" name="Group 2"/>
          <p:cNvGrpSpPr/>
          <p:nvPr/>
        </p:nvGrpSpPr>
        <p:grpSpPr>
          <a:xfrm>
            <a:off x="1905000" y="990600"/>
            <a:ext cx="762000" cy="762000"/>
            <a:chOff x="1905000" y="990600"/>
            <a:chExt cx="762000" cy="762000"/>
          </a:xfrm>
        </p:grpSpPr>
        <p:sp>
          <p:nvSpPr>
            <p:cNvPr id="42" name="Oval 41"/>
            <p:cNvSpPr/>
            <p:nvPr/>
          </p:nvSpPr>
          <p:spPr>
            <a:xfrm>
              <a:off x="1905000" y="9906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986147" y="1003161"/>
              <a:ext cx="598241" cy="666849"/>
            </a:xfrm>
            <a:prstGeom prst="rect">
              <a:avLst/>
            </a:prstGeom>
            <a:noFill/>
          </p:spPr>
          <p:txBody>
            <a:bodyPr wrap="none" rtlCol="0">
              <a:spAutoFit/>
            </a:bodyPr>
            <a:lstStyle/>
            <a:p>
              <a:pPr algn="ctr"/>
              <a:r>
                <a:rPr lang="en-US" sz="2800" baseline="-25000" dirty="0"/>
                <a:t>Bias</a:t>
              </a:r>
            </a:p>
            <a:p>
              <a:pPr algn="ctr"/>
              <a:r>
                <a:rPr lang="en-US" sz="2800" baseline="-25000" dirty="0"/>
                <a:t>= +1</a:t>
              </a:r>
            </a:p>
          </p:txBody>
        </p:sp>
      </p:grpSp>
      <p:sp>
        <p:nvSpPr>
          <p:cNvPr id="44" name="TextBox 43"/>
          <p:cNvSpPr txBox="1"/>
          <p:nvPr/>
        </p:nvSpPr>
        <p:spPr>
          <a:xfrm>
            <a:off x="3846521" y="4186396"/>
            <a:ext cx="521297" cy="369332"/>
          </a:xfrm>
          <a:prstGeom prst="rect">
            <a:avLst/>
          </a:prstGeom>
          <a:noFill/>
        </p:spPr>
        <p:txBody>
          <a:bodyPr wrap="none" rtlCol="0">
            <a:spAutoFit/>
          </a:bodyPr>
          <a:lstStyle/>
          <a:p>
            <a:r>
              <a:rPr lang="cy-GB" dirty="0"/>
              <a:t>ŷ=1</a:t>
            </a:r>
            <a:endParaRPr lang="en-US" dirty="0"/>
          </a:p>
        </p:txBody>
      </p:sp>
      <p:sp>
        <p:nvSpPr>
          <p:cNvPr id="45" name="TextBox 44"/>
          <p:cNvSpPr txBox="1"/>
          <p:nvPr/>
        </p:nvSpPr>
        <p:spPr>
          <a:xfrm>
            <a:off x="3845069" y="5188664"/>
            <a:ext cx="521297" cy="369332"/>
          </a:xfrm>
          <a:prstGeom prst="rect">
            <a:avLst/>
          </a:prstGeom>
          <a:noFill/>
        </p:spPr>
        <p:txBody>
          <a:bodyPr wrap="none" rtlCol="0">
            <a:spAutoFit/>
          </a:bodyPr>
          <a:lstStyle/>
          <a:p>
            <a:r>
              <a:rPr lang="cy-GB" dirty="0"/>
              <a:t>ŷ=0</a:t>
            </a:r>
            <a:endParaRPr lang="en-US" dirty="0"/>
          </a:p>
        </p:txBody>
      </p:sp>
      <p:sp>
        <p:nvSpPr>
          <p:cNvPr id="46" name="TextBox 45"/>
          <p:cNvSpPr txBox="1"/>
          <p:nvPr/>
        </p:nvSpPr>
        <p:spPr>
          <a:xfrm>
            <a:off x="685800" y="4815562"/>
            <a:ext cx="295274" cy="369332"/>
          </a:xfrm>
          <a:prstGeom prst="rect">
            <a:avLst/>
          </a:prstGeom>
          <a:solidFill>
            <a:schemeClr val="bg1"/>
          </a:solidFill>
        </p:spPr>
        <p:txBody>
          <a:bodyPr wrap="none" rtlCol="0">
            <a:spAutoFit/>
          </a:bodyPr>
          <a:lstStyle/>
          <a:p>
            <a:r>
              <a:rPr lang="en-US" dirty="0"/>
              <a:t>a</a:t>
            </a:r>
          </a:p>
        </p:txBody>
      </p:sp>
      <p:cxnSp>
        <p:nvCxnSpPr>
          <p:cNvPr id="21" name="Straight Connector 20"/>
          <p:cNvCxnSpPr>
            <a:stCxn id="42" idx="6"/>
            <a:endCxn id="13" idx="1"/>
          </p:cNvCxnSpPr>
          <p:nvPr/>
        </p:nvCxnSpPr>
        <p:spPr>
          <a:xfrm>
            <a:off x="2667000" y="1371600"/>
            <a:ext cx="1330792" cy="995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a:stCxn id="7" idx="6"/>
          </p:cNvCxnSpPr>
          <p:nvPr/>
        </p:nvCxnSpPr>
        <p:spPr>
          <a:xfrm>
            <a:off x="2667000" y="2286000"/>
            <a:ext cx="1219200" cy="203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p:cNvCxnSpPr>
          <p:nvPr/>
        </p:nvCxnSpPr>
        <p:spPr>
          <a:xfrm flipV="1">
            <a:off x="2667000" y="2819400"/>
            <a:ext cx="1219200" cy="198121"/>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ECAD8D-788B-40A3-86B2-52BDE2422436}"/>
              </a:ext>
            </a:extLst>
          </p:cNvPr>
          <p:cNvSpPr txBox="1"/>
          <p:nvPr/>
        </p:nvSpPr>
        <p:spPr>
          <a:xfrm>
            <a:off x="4191000" y="1097688"/>
            <a:ext cx="4548040" cy="646331"/>
          </a:xfrm>
          <a:prstGeom prst="rect">
            <a:avLst/>
          </a:prstGeom>
          <a:noFill/>
        </p:spPr>
        <p:txBody>
          <a:bodyPr wrap="none" rtlCol="0">
            <a:spAutoFit/>
          </a:bodyPr>
          <a:lstStyle/>
          <a:p>
            <a:r>
              <a:rPr lang="en-US" dirty="0">
                <a:solidFill>
                  <a:srgbClr val="FF0000"/>
                </a:solidFill>
              </a:rPr>
              <a:t>Q: What are the coefficients for the AND gate?</a:t>
            </a:r>
          </a:p>
          <a:p>
            <a:r>
              <a:rPr lang="en-US" dirty="0">
                <a:solidFill>
                  <a:srgbClr val="FF0000"/>
                </a:solidFill>
              </a:rPr>
              <a:t>A: How about </a:t>
            </a:r>
            <a:r>
              <a:rPr lang="en-US" dirty="0">
                <a:solidFill>
                  <a:srgbClr val="FF0000"/>
                </a:solidFill>
                <a:latin typeface="Symbol" panose="05050102010706020507" pitchFamily="18" charset="2"/>
              </a:rPr>
              <a:t>b</a:t>
            </a:r>
            <a:r>
              <a:rPr lang="en-US" baseline="-25000" dirty="0">
                <a:solidFill>
                  <a:srgbClr val="FF0000"/>
                </a:solidFill>
              </a:rPr>
              <a:t>0</a:t>
            </a:r>
            <a:r>
              <a:rPr lang="en-US" dirty="0">
                <a:solidFill>
                  <a:srgbClr val="FF0000"/>
                </a:solidFill>
              </a:rPr>
              <a:t>  = -15, </a:t>
            </a:r>
            <a:r>
              <a:rPr lang="en-US" dirty="0">
                <a:solidFill>
                  <a:srgbClr val="FF0000"/>
                </a:solidFill>
                <a:latin typeface="Symbol" panose="05050102010706020507" pitchFamily="18" charset="2"/>
              </a:rPr>
              <a:t>b</a:t>
            </a:r>
            <a:r>
              <a:rPr lang="en-US" baseline="-25000" dirty="0">
                <a:solidFill>
                  <a:srgbClr val="FF0000"/>
                </a:solidFill>
                <a:latin typeface="Symbol" panose="05050102010706020507" pitchFamily="18" charset="2"/>
              </a:rPr>
              <a:t>1</a:t>
            </a:r>
            <a:r>
              <a:rPr lang="en-US" dirty="0">
                <a:solidFill>
                  <a:srgbClr val="FF0000"/>
                </a:solidFill>
              </a:rPr>
              <a:t>  = +10, </a:t>
            </a:r>
            <a:r>
              <a:rPr lang="en-US" dirty="0">
                <a:solidFill>
                  <a:srgbClr val="FF0000"/>
                </a:solidFill>
                <a:latin typeface="Symbol" panose="05050102010706020507" pitchFamily="18" charset="2"/>
              </a:rPr>
              <a:t>b</a:t>
            </a:r>
            <a:r>
              <a:rPr lang="en-US" baseline="-25000" dirty="0">
                <a:solidFill>
                  <a:srgbClr val="FF0000"/>
                </a:solidFill>
              </a:rPr>
              <a:t>0</a:t>
            </a:r>
            <a:r>
              <a:rPr lang="en-US" dirty="0">
                <a:solidFill>
                  <a:srgbClr val="FF0000"/>
                </a:solidFill>
              </a:rPr>
              <a:t>  = +10. </a:t>
            </a:r>
          </a:p>
        </p:txBody>
      </p:sp>
    </p:spTree>
    <p:extLst>
      <p:ext uri="{BB962C8B-B14F-4D97-AF65-F5344CB8AC3E}">
        <p14:creationId xmlns:p14="http://schemas.microsoft.com/office/powerpoint/2010/main" val="1551682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42767</TotalTime>
  <Words>3860</Words>
  <Application>Microsoft Office PowerPoint</Application>
  <PresentationFormat>On-screen Show (4:3)</PresentationFormat>
  <Paragraphs>925</Paragraphs>
  <Slides>53</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9" baseType="lpstr">
      <vt:lpstr>Arial</vt:lpstr>
      <vt:lpstr>Calibri</vt:lpstr>
      <vt:lpstr>Cambria Math</vt:lpstr>
      <vt:lpstr>Symbol</vt:lpstr>
      <vt:lpstr>Office Theme</vt:lpstr>
      <vt:lpstr>Worksheet</vt:lpstr>
      <vt:lpstr>Math 642 Introduction to Machine Learning  Lecture 10:  Convolutional Neural Networks (part 2 of 2) </vt:lpstr>
      <vt:lpstr>Class Schedule</vt:lpstr>
      <vt:lpstr>Machine Learning Taxonomy</vt:lpstr>
      <vt:lpstr>PowerPoint Presentation</vt:lpstr>
      <vt:lpstr>Neural Networks</vt:lpstr>
      <vt:lpstr>Artificial Neural Network</vt:lpstr>
      <vt:lpstr>Notation</vt:lpstr>
      <vt:lpstr>Activation</vt:lpstr>
      <vt:lpstr>AND Gate</vt:lpstr>
      <vt:lpstr>OR Gate</vt:lpstr>
      <vt:lpstr>NOR Gate</vt:lpstr>
      <vt:lpstr>Simple Example</vt:lpstr>
      <vt:lpstr>Simple Example</vt:lpstr>
      <vt:lpstr>Simple Example – Activation Node </vt:lpstr>
      <vt:lpstr>Simple Example – Bias Node</vt:lpstr>
      <vt:lpstr>Backpropagation: Setup</vt:lpstr>
      <vt:lpstr>Backpropagation: Putting it Together for n Samples</vt:lpstr>
      <vt:lpstr>Backpropagation for the Inner Layer</vt:lpstr>
      <vt:lpstr>Confusion Matrix for Higher Dimensions</vt:lpstr>
      <vt:lpstr>Convolutional Neural Networks  Deep Learning</vt:lpstr>
      <vt:lpstr>We are Witnessing a Revolution</vt:lpstr>
      <vt:lpstr>Smaller Sensors</vt:lpstr>
      <vt:lpstr>Systems with Sensors</vt:lpstr>
      <vt:lpstr>Deep Neural Nets Have Tens or Hundreds of Layers</vt:lpstr>
      <vt:lpstr>ImageNet Large-Scale Visual Recognition Challenge</vt:lpstr>
      <vt:lpstr>Graphical Processing Units (GPUs)</vt:lpstr>
      <vt:lpstr>Convolution in 1 Dimension</vt:lpstr>
      <vt:lpstr>Convolution in 1 Dimension</vt:lpstr>
      <vt:lpstr>Convolution in 1 Dimension</vt:lpstr>
      <vt:lpstr>Convolution in 1 Dimension</vt:lpstr>
      <vt:lpstr>Convolution in 1 Dimension</vt:lpstr>
      <vt:lpstr>Convolution in 1 Dimension</vt:lpstr>
      <vt:lpstr>Convolution in 1 Dimension</vt:lpstr>
      <vt:lpstr>Convolution in 1 Dimension</vt:lpstr>
      <vt:lpstr>Convolution in 1 Dimension</vt:lpstr>
      <vt:lpstr>R Convolution Example</vt:lpstr>
      <vt:lpstr>R Convolution Example</vt:lpstr>
      <vt:lpstr>2-Dimensional Convolution</vt:lpstr>
      <vt:lpstr>2-D Convolution</vt:lpstr>
      <vt:lpstr>Clustering Based on Convolution Filters</vt:lpstr>
      <vt:lpstr>Slide and Pad</vt:lpstr>
      <vt:lpstr>Best GPU Enabled ANN Software</vt:lpstr>
      <vt:lpstr>ANNs are Processing Hogs</vt:lpstr>
      <vt:lpstr>GPU’s</vt:lpstr>
      <vt:lpstr>Neural Net Example</vt:lpstr>
      <vt:lpstr>Neural Network Art</vt:lpstr>
      <vt:lpstr>Deep Learning in 3D</vt:lpstr>
      <vt:lpstr>Problems with Neural Networks</vt:lpstr>
      <vt:lpstr>Transfer Learning</vt:lpstr>
      <vt:lpstr>Homework 10</vt:lpstr>
      <vt:lpstr>Homework 10</vt:lpstr>
      <vt:lpstr>Autonomous Driving Video</vt:lpstr>
      <vt:lpstr>Points to Ponder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subject>Data Mining</dc:subject>
  <dc:creator>George Wilson</dc:creator>
  <cp:lastModifiedBy>Chris Armao</cp:lastModifiedBy>
  <cp:revision>745</cp:revision>
  <dcterms:created xsi:type="dcterms:W3CDTF">2006-08-16T00:00:00Z</dcterms:created>
  <dcterms:modified xsi:type="dcterms:W3CDTF">2020-04-02T21:43:52Z</dcterms:modified>
</cp:coreProperties>
</file>